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media/image23.jpg" ContentType="image/unknown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83" r:id="rId4"/>
    <p:sldId id="258" r:id="rId5"/>
    <p:sldId id="259" r:id="rId6"/>
    <p:sldId id="265" r:id="rId7"/>
    <p:sldId id="261" r:id="rId8"/>
    <p:sldId id="257" r:id="rId9"/>
    <p:sldId id="284" r:id="rId10"/>
    <p:sldId id="264" r:id="rId11"/>
    <p:sldId id="285" r:id="rId12"/>
    <p:sldId id="286" r:id="rId13"/>
    <p:sldId id="260" r:id="rId14"/>
    <p:sldId id="287" r:id="rId15"/>
    <p:sldId id="288" r:id="rId16"/>
    <p:sldId id="262" r:id="rId17"/>
    <p:sldId id="263" r:id="rId18"/>
  </p:sldIdLst>
  <p:sldSz cx="46451838" cy="26133425"/>
  <p:notesSz cx="6858000" cy="9144000"/>
  <p:defaultTextStyle>
    <a:defPPr>
      <a:defRPr lang="en-US"/>
    </a:defPPr>
    <a:lvl1pPr marL="0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32271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64542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96813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290853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613566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936279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258992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581705" algn="l" defTabSz="2322713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99" userDrawn="1">
          <p15:clr>
            <a:srgbClr val="A4A3A4"/>
          </p15:clr>
        </p15:guide>
        <p15:guide id="2" pos="14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799A92"/>
    <a:srgbClr val="487173"/>
    <a:srgbClr val="FBD5D0"/>
    <a:srgbClr val="B2B2B2"/>
    <a:srgbClr val="003399"/>
    <a:srgbClr val="F0F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85" autoAdjust="0"/>
  </p:normalViewPr>
  <p:slideViewPr>
    <p:cSldViewPr snapToGrid="0" snapToObjects="1">
      <p:cViewPr varScale="1">
        <p:scale>
          <a:sx n="21" d="100"/>
          <a:sy n="21" d="100"/>
        </p:scale>
        <p:origin x="778" y="29"/>
      </p:cViewPr>
      <p:guideLst>
        <p:guide orient="horz" pos="8299"/>
        <p:guide pos="14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B0B5-52DB-487E-A977-5BF74ACFB4E6}" type="datetimeFigureOut">
              <a:rPr lang="hu-HU" smtClean="0"/>
              <a:t>2024. 09. 11.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66E5-E8D8-4141-AA54-36EC6A50323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14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076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2466E5-E8D8-4141-AA54-36EC6A50323E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19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888" y="8118304"/>
            <a:ext cx="39484062" cy="5601749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776" y="14808941"/>
            <a:ext cx="32516287" cy="66785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22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45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68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90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7582" y="786421"/>
            <a:ext cx="10451664" cy="16720555"/>
          </a:xfrm>
        </p:spPr>
        <p:txBody>
          <a:bodyPr vert="eaVert"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92" y="786421"/>
            <a:ext cx="30580793" cy="16720555"/>
          </a:xfrm>
        </p:spPr>
        <p:txBody>
          <a:bodyPr vert="eaVert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0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75" y="16793151"/>
            <a:ext cx="39484062" cy="5190387"/>
          </a:xfrm>
        </p:spPr>
        <p:txBody>
          <a:bodyPr anchor="t"/>
          <a:lstStyle>
            <a:lvl1pPr algn="l">
              <a:defRPr sz="20300" b="1" cap="all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375" y="11076462"/>
            <a:ext cx="39484062" cy="5716684"/>
          </a:xfrm>
        </p:spPr>
        <p:txBody>
          <a:bodyPr anchor="b"/>
          <a:lstStyle>
            <a:lvl1pPr marL="0" indent="0">
              <a:buNone/>
              <a:defRPr sz="10200">
                <a:solidFill>
                  <a:schemeClr val="tx1">
                    <a:tint val="75000"/>
                  </a:schemeClr>
                </a:solidFill>
              </a:defRPr>
            </a:lvl1pPr>
            <a:lvl2pPr marL="2322713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2pPr>
            <a:lvl3pPr marL="4645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3pPr>
            <a:lvl4pPr marL="696813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9290853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161356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393627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625899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8581705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92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3018" y="4573352"/>
            <a:ext cx="20516228" cy="12933624"/>
          </a:xfrm>
        </p:spPr>
        <p:txBody>
          <a:bodyPr/>
          <a:lstStyle>
            <a:lvl1pPr>
              <a:defRPr sz="14200"/>
            </a:lvl1pPr>
            <a:lvl2pPr>
              <a:defRPr sz="12200"/>
            </a:lvl2pPr>
            <a:lvl3pPr>
              <a:defRPr sz="102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5849777"/>
            <a:ext cx="20524296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92" y="8287682"/>
            <a:ext cx="20524296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896" y="5849777"/>
            <a:ext cx="20532358" cy="2437910"/>
          </a:xfrm>
        </p:spPr>
        <p:txBody>
          <a:bodyPr anchor="b"/>
          <a:lstStyle>
            <a:lvl1pPr marL="0" indent="0">
              <a:buNone/>
              <a:defRPr sz="12200" b="1"/>
            </a:lvl1pPr>
            <a:lvl2pPr marL="2322713" indent="0">
              <a:buNone/>
              <a:defRPr sz="10200" b="1"/>
            </a:lvl2pPr>
            <a:lvl3pPr marL="4645426" indent="0">
              <a:buNone/>
              <a:defRPr sz="9100" b="1"/>
            </a:lvl3pPr>
            <a:lvl4pPr marL="6968139" indent="0">
              <a:buNone/>
              <a:defRPr sz="8100" b="1"/>
            </a:lvl4pPr>
            <a:lvl5pPr marL="9290853" indent="0">
              <a:buNone/>
              <a:defRPr sz="8100" b="1"/>
            </a:lvl5pPr>
            <a:lvl6pPr marL="11613566" indent="0">
              <a:buNone/>
              <a:defRPr sz="8100" b="1"/>
            </a:lvl6pPr>
            <a:lvl7pPr marL="13936279" indent="0">
              <a:buNone/>
              <a:defRPr sz="8100" b="1"/>
            </a:lvl7pPr>
            <a:lvl8pPr marL="16258992" indent="0">
              <a:buNone/>
              <a:defRPr sz="8100" b="1"/>
            </a:lvl8pPr>
            <a:lvl9pPr marL="18581705" indent="0">
              <a:buNone/>
              <a:defRPr sz="8100" b="1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896" y="8287682"/>
            <a:ext cx="20532358" cy="15056968"/>
          </a:xfrm>
        </p:spPr>
        <p:txBody>
          <a:bodyPr/>
          <a:lstStyle>
            <a:lvl1pPr>
              <a:defRPr sz="12200"/>
            </a:lvl1pPr>
            <a:lvl2pPr>
              <a:defRPr sz="10200"/>
            </a:lvl2pPr>
            <a:lvl3pPr>
              <a:defRPr sz="91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7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99" y="1040495"/>
            <a:ext cx="15282335" cy="4428166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1378" y="1040503"/>
            <a:ext cx="25967868" cy="22304155"/>
          </a:xfrm>
        </p:spPr>
        <p:txBody>
          <a:bodyPr/>
          <a:lstStyle>
            <a:lvl1pPr>
              <a:defRPr sz="16300"/>
            </a:lvl1pPr>
            <a:lvl2pPr>
              <a:defRPr sz="14200"/>
            </a:lvl2pPr>
            <a:lvl3pPr>
              <a:defRPr sz="12200"/>
            </a:lvl3pPr>
            <a:lvl4pPr>
              <a:defRPr sz="10200"/>
            </a:lvl4pPr>
            <a:lvl5pPr>
              <a:defRPr sz="10200"/>
            </a:lvl5pPr>
            <a:lvl6pPr>
              <a:defRPr sz="10200"/>
            </a:lvl6pPr>
            <a:lvl7pPr>
              <a:defRPr sz="10200"/>
            </a:lvl7pPr>
            <a:lvl8pPr>
              <a:defRPr sz="10200"/>
            </a:lvl8pPr>
            <a:lvl9pPr>
              <a:defRPr sz="10200"/>
            </a:lvl9pPr>
          </a:lstStyle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99" y="5468669"/>
            <a:ext cx="15282335" cy="17875989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885" y="18293397"/>
            <a:ext cx="27871103" cy="2159642"/>
          </a:xfrm>
        </p:spPr>
        <p:txBody>
          <a:bodyPr anchor="b"/>
          <a:lstStyle>
            <a:lvl1pPr algn="l">
              <a:defRPr sz="102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885" y="2335069"/>
            <a:ext cx="27871103" cy="15680055"/>
          </a:xfrm>
        </p:spPr>
        <p:txBody>
          <a:bodyPr/>
          <a:lstStyle>
            <a:lvl1pPr marL="0" indent="0">
              <a:buNone/>
              <a:defRPr sz="16300"/>
            </a:lvl1pPr>
            <a:lvl2pPr marL="2322713" indent="0">
              <a:buNone/>
              <a:defRPr sz="14200"/>
            </a:lvl2pPr>
            <a:lvl3pPr marL="4645426" indent="0">
              <a:buNone/>
              <a:defRPr sz="12200"/>
            </a:lvl3pPr>
            <a:lvl4pPr marL="6968139" indent="0">
              <a:buNone/>
              <a:defRPr sz="10200"/>
            </a:lvl4pPr>
            <a:lvl5pPr marL="9290853" indent="0">
              <a:buNone/>
              <a:defRPr sz="10200"/>
            </a:lvl5pPr>
            <a:lvl6pPr marL="11613566" indent="0">
              <a:buNone/>
              <a:defRPr sz="10200"/>
            </a:lvl6pPr>
            <a:lvl7pPr marL="13936279" indent="0">
              <a:buNone/>
              <a:defRPr sz="10200"/>
            </a:lvl7pPr>
            <a:lvl8pPr marL="16258992" indent="0">
              <a:buNone/>
              <a:defRPr sz="10200"/>
            </a:lvl8pPr>
            <a:lvl9pPr marL="18581705" indent="0">
              <a:buNone/>
              <a:defRPr sz="10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885" y="20453037"/>
            <a:ext cx="27871103" cy="3067048"/>
          </a:xfrm>
        </p:spPr>
        <p:txBody>
          <a:bodyPr/>
          <a:lstStyle>
            <a:lvl1pPr marL="0" indent="0">
              <a:buNone/>
              <a:defRPr sz="7100"/>
            </a:lvl1pPr>
            <a:lvl2pPr marL="2322713" indent="0">
              <a:buNone/>
              <a:defRPr sz="6100"/>
            </a:lvl2pPr>
            <a:lvl3pPr marL="4645426" indent="0">
              <a:buNone/>
              <a:defRPr sz="5100"/>
            </a:lvl3pPr>
            <a:lvl4pPr marL="6968139" indent="0">
              <a:buNone/>
              <a:defRPr sz="4600"/>
            </a:lvl4pPr>
            <a:lvl5pPr marL="9290853" indent="0">
              <a:buNone/>
              <a:defRPr sz="4600"/>
            </a:lvl5pPr>
            <a:lvl6pPr marL="11613566" indent="0">
              <a:buNone/>
              <a:defRPr sz="4600"/>
            </a:lvl6pPr>
            <a:lvl7pPr marL="13936279" indent="0">
              <a:buNone/>
              <a:defRPr sz="4600"/>
            </a:lvl7pPr>
            <a:lvl8pPr marL="16258992" indent="0">
              <a:buNone/>
              <a:defRPr sz="4600"/>
            </a:lvl8pPr>
            <a:lvl9pPr marL="18581705" indent="0">
              <a:buNone/>
              <a:defRPr sz="4600"/>
            </a:lvl9pPr>
          </a:lstStyle>
          <a:p>
            <a:pPr lvl="0"/>
            <a:r>
              <a:rPr lang="hu-H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7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92" y="1046551"/>
            <a:ext cx="41806654" cy="4355571"/>
          </a:xfrm>
          <a:prstGeom prst="rect">
            <a:avLst/>
          </a:prstGeom>
        </p:spPr>
        <p:txBody>
          <a:bodyPr vert="horz" lIns="464543" tIns="232271" rIns="464543" bIns="232271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92" y="6097804"/>
            <a:ext cx="41806654" cy="17246851"/>
          </a:xfrm>
          <a:prstGeom prst="rect">
            <a:avLst/>
          </a:prstGeom>
        </p:spPr>
        <p:txBody>
          <a:bodyPr vert="horz" lIns="464543" tIns="232271" rIns="464543" bIns="232271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92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B06D-4C5B-8D4F-955F-7DF9BA801E4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1045" y="24221816"/>
            <a:ext cx="14709749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90484" y="24221816"/>
            <a:ext cx="10838762" cy="1391364"/>
          </a:xfrm>
          <a:prstGeom prst="rect">
            <a:avLst/>
          </a:prstGeom>
        </p:spPr>
        <p:txBody>
          <a:bodyPr vert="horz" lIns="464543" tIns="232271" rIns="464543" bIns="232271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1CF5-0286-7A40-879A-48313EDD3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22713" rtl="0" eaLnBrk="1" latinLnBrk="0" hangingPunct="1">
        <a:spcBef>
          <a:spcPct val="0"/>
        </a:spcBef>
        <a:buNone/>
        <a:defRPr sz="2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2035" indent="-1742035" algn="l" defTabSz="2322713" rtl="0" eaLnBrk="1" latinLnBrk="0" hangingPunct="1">
        <a:spcBef>
          <a:spcPct val="20000"/>
        </a:spcBef>
        <a:buFont typeface="Arial"/>
        <a:buChar char="•"/>
        <a:defRPr sz="16300" kern="1200">
          <a:solidFill>
            <a:schemeClr val="tx1"/>
          </a:solidFill>
          <a:latin typeface="+mn-lt"/>
          <a:ea typeface="+mn-ea"/>
          <a:cs typeface="+mn-cs"/>
        </a:defRPr>
      </a:lvl1pPr>
      <a:lvl2pPr marL="3774409" indent="-1451696" algn="l" defTabSz="2322713" rtl="0" eaLnBrk="1" latinLnBrk="0" hangingPunct="1">
        <a:spcBef>
          <a:spcPct val="20000"/>
        </a:spcBef>
        <a:buFont typeface="Arial"/>
        <a:buChar char="–"/>
        <a:defRPr sz="14200" kern="1200">
          <a:solidFill>
            <a:schemeClr val="tx1"/>
          </a:solidFill>
          <a:latin typeface="+mn-lt"/>
          <a:ea typeface="+mn-ea"/>
          <a:cs typeface="+mn-cs"/>
        </a:defRPr>
      </a:lvl2pPr>
      <a:lvl3pPr marL="5806783" indent="-1161357" algn="l" defTabSz="2322713" rtl="0" eaLnBrk="1" latinLnBrk="0" hangingPunct="1">
        <a:spcBef>
          <a:spcPct val="20000"/>
        </a:spcBef>
        <a:buFont typeface="Arial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3pPr>
      <a:lvl4pPr marL="8129496" indent="-1161357" algn="l" defTabSz="2322713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2209" indent="-1161357" algn="l" defTabSz="2322713" rtl="0" eaLnBrk="1" latinLnBrk="0" hangingPunct="1">
        <a:spcBef>
          <a:spcPct val="20000"/>
        </a:spcBef>
        <a:buFont typeface="Arial"/>
        <a:buChar char="»"/>
        <a:defRPr sz="10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7492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6pPr>
      <a:lvl7pPr marL="15097636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7pPr>
      <a:lvl8pPr marL="17420349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3062" indent="-1161357" algn="l" defTabSz="2322713" rtl="0" eaLnBrk="1" latinLnBrk="0" hangingPunct="1">
        <a:spcBef>
          <a:spcPct val="20000"/>
        </a:spcBef>
        <a:buFont typeface="Arial"/>
        <a:buChar char="•"/>
        <a:defRPr sz="10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42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3pPr>
      <a:lvl4pPr marL="696813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290853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613566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936279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6258992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8581705" algn="l" defTabSz="2322713" rtl="0" eaLnBrk="1" latinLnBrk="0" hangingPunct="1"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Relationship Id="rId14" Type="http://schemas.openxmlformats.org/officeDocument/2006/relationships/image" Target="../media/image5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Relationship Id="rId9" Type="http://schemas.openxmlformats.org/officeDocument/2006/relationships/image" Target="../media/image6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hyperlink" Target="mailto:Hummel.rudolf@kemoh.h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3.pn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22.sv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.png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5" Type="http://schemas.openxmlformats.org/officeDocument/2006/relationships/image" Target="../media/image20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37.svg"/><Relationship Id="rId12" Type="http://schemas.openxmlformats.org/officeDocument/2006/relationships/image" Target="../media/image42.sv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sv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" y="-2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93003" y="23289718"/>
            <a:ext cx="30065830" cy="1484741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pPr algn="ctr"/>
            <a:r>
              <a:rPr lang="hu-HU" sz="6600" dirty="0">
                <a:latin typeface="Arial Regular"/>
                <a:cs typeface="Arial"/>
              </a:rPr>
              <a:t>Előadó: Hummel Rudolf főosztályvezető, szakmai megvalósító</a:t>
            </a:r>
            <a:endParaRPr lang="en-US" sz="6600" dirty="0">
              <a:latin typeface="Arial Regular"/>
              <a:cs typeface="Arial"/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46B5DAAB-0F12-1C74-A009-325255D13EF6}"/>
              </a:ext>
            </a:extLst>
          </p:cNvPr>
          <p:cNvSpPr txBox="1"/>
          <p:nvPr/>
        </p:nvSpPr>
        <p:spPr>
          <a:xfrm>
            <a:off x="5494469" y="9473184"/>
            <a:ext cx="35478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9600" dirty="0">
                <a:latin typeface="Arial Black" panose="020B0A04020102020204" pitchFamily="34" charset="0"/>
                <a:ea typeface="STXinwei" panose="02010800040101010101" pitchFamily="2" charset="-122"/>
                <a:cs typeface="Times New Roman" panose="02020603050405020304" pitchFamily="18" charset="0"/>
              </a:rPr>
              <a:t>Esélyteremtő beavatkozások Komárom-Esztergom megyében</a:t>
            </a:r>
            <a:endParaRPr lang="en-US" sz="9600" dirty="0">
              <a:latin typeface="Arial Black" panose="020B0A04020102020204" pitchFamily="34" charset="0"/>
              <a:cs typeface="Arial Regular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E857544-E05E-DDF9-48EA-C79ABD55AC8F}"/>
              </a:ext>
            </a:extLst>
          </p:cNvPr>
          <p:cNvSpPr txBox="1"/>
          <p:nvPr/>
        </p:nvSpPr>
        <p:spPr>
          <a:xfrm>
            <a:off x="8559121" y="13459968"/>
            <a:ext cx="2969971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latin typeface="Arial Regular"/>
              </a:rPr>
              <a:t>Komárom-Esztergom Vármegyei Felzárkózási Fórum </a:t>
            </a:r>
          </a:p>
          <a:p>
            <a:pPr algn="ctr"/>
            <a:r>
              <a:rPr lang="hu-HU" dirty="0">
                <a:latin typeface="Arial Regular"/>
              </a:rPr>
              <a:t>ülése</a:t>
            </a:r>
          </a:p>
          <a:p>
            <a:pPr algn="ctr"/>
            <a:r>
              <a:rPr lang="hu-HU" dirty="0">
                <a:latin typeface="Arial Regular"/>
              </a:rPr>
              <a:t>Tatabánya, 2024.09.16.</a:t>
            </a:r>
          </a:p>
        </p:txBody>
      </p:sp>
    </p:spTree>
    <p:extLst>
      <p:ext uri="{BB962C8B-B14F-4D97-AF65-F5344CB8AC3E}">
        <p14:creationId xmlns:p14="http://schemas.microsoft.com/office/powerpoint/2010/main" val="3075798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">
            <a:extLst>
              <a:ext uri="{FF2B5EF4-FFF2-40B4-BE49-F238E27FC236}">
                <a16:creationId xmlns:a16="http://schemas.microsoft.com/office/drawing/2014/main" id="{CE0B0A77-7FDA-8F4A-8D68-614277B090E2}"/>
              </a:ext>
            </a:extLst>
          </p:cNvPr>
          <p:cNvSpPr/>
          <p:nvPr/>
        </p:nvSpPr>
        <p:spPr>
          <a:xfrm flipH="1" flipV="1">
            <a:off x="0" y="39354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8241837" y="13426705"/>
            <a:ext cx="12672015" cy="1341978"/>
          </a:xfrm>
          <a:custGeom>
            <a:avLst/>
            <a:gdLst/>
            <a:ahLst/>
            <a:cxnLst/>
            <a:rect l="l" t="t" r="r" b="b"/>
            <a:pathLst>
              <a:path w="4988948" h="528334">
                <a:moveTo>
                  <a:pt x="0" y="0"/>
                </a:moveTo>
                <a:lnTo>
                  <a:pt x="4988948" y="0"/>
                </a:lnTo>
                <a:lnTo>
                  <a:pt x="4988948" y="528334"/>
                </a:lnTo>
                <a:lnTo>
                  <a:pt x="0" y="528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grpSp>
        <p:nvGrpSpPr>
          <p:cNvPr id="58" name="Group 10">
            <a:extLst>
              <a:ext uri="{FF2B5EF4-FFF2-40B4-BE49-F238E27FC236}">
                <a16:creationId xmlns:a16="http://schemas.microsoft.com/office/drawing/2014/main" id="{72174102-01E3-59F3-4A64-57E15960A07F}"/>
              </a:ext>
            </a:extLst>
          </p:cNvPr>
          <p:cNvGrpSpPr/>
          <p:nvPr/>
        </p:nvGrpSpPr>
        <p:grpSpPr>
          <a:xfrm>
            <a:off x="17950475" y="10278029"/>
            <a:ext cx="13944002" cy="3472038"/>
            <a:chOff x="0" y="0"/>
            <a:chExt cx="1569119" cy="503617"/>
          </a:xfrm>
        </p:grpSpPr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C27D5B38-3D1F-1033-635E-476ABDDBC792}"/>
                </a:ext>
              </a:extLst>
            </p:cNvPr>
            <p:cNvSpPr/>
            <p:nvPr/>
          </p:nvSpPr>
          <p:spPr>
            <a:xfrm>
              <a:off x="0" y="0"/>
              <a:ext cx="1569119" cy="503617"/>
            </a:xfrm>
            <a:custGeom>
              <a:avLst/>
              <a:gdLst/>
              <a:ahLst/>
              <a:cxnLst/>
              <a:rect l="l" t="t" r="r" b="b"/>
              <a:pathLst>
                <a:path w="1569119" h="503617">
                  <a:moveTo>
                    <a:pt x="18333" y="0"/>
                  </a:moveTo>
                  <a:lnTo>
                    <a:pt x="1550786" y="0"/>
                  </a:lnTo>
                  <a:cubicBezTo>
                    <a:pt x="1555648" y="0"/>
                    <a:pt x="1560311" y="1932"/>
                    <a:pt x="1563749" y="5370"/>
                  </a:cubicBezTo>
                  <a:cubicBezTo>
                    <a:pt x="1567187" y="8808"/>
                    <a:pt x="1569119" y="13471"/>
                    <a:pt x="1569119" y="18333"/>
                  </a:cubicBezTo>
                  <a:lnTo>
                    <a:pt x="1569119" y="485284"/>
                  </a:lnTo>
                  <a:cubicBezTo>
                    <a:pt x="1569119" y="495409"/>
                    <a:pt x="1560911" y="503617"/>
                    <a:pt x="1550786" y="503617"/>
                  </a:cubicBezTo>
                  <a:lnTo>
                    <a:pt x="18333" y="503617"/>
                  </a:lnTo>
                  <a:cubicBezTo>
                    <a:pt x="8208" y="503617"/>
                    <a:pt x="0" y="495409"/>
                    <a:pt x="0" y="485284"/>
                  </a:cubicBezTo>
                  <a:lnTo>
                    <a:pt x="0" y="18333"/>
                  </a:lnTo>
                  <a:cubicBezTo>
                    <a:pt x="0" y="8208"/>
                    <a:pt x="8208" y="0"/>
                    <a:pt x="18333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60" name="TextBox 12">
              <a:extLst>
                <a:ext uri="{FF2B5EF4-FFF2-40B4-BE49-F238E27FC236}">
                  <a16:creationId xmlns:a16="http://schemas.microsoft.com/office/drawing/2014/main" id="{ADA86C4F-BF3D-A860-A827-733382547C78}"/>
                </a:ext>
              </a:extLst>
            </p:cNvPr>
            <p:cNvSpPr txBox="1"/>
            <p:nvPr/>
          </p:nvSpPr>
          <p:spPr>
            <a:xfrm>
              <a:off x="0" y="-38100"/>
              <a:ext cx="1569119" cy="5417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374"/>
                </a:lnSpc>
              </a:pPr>
              <a:endParaRPr sz="23114"/>
            </a:p>
          </p:txBody>
        </p:sp>
      </p:grpSp>
      <p:sp>
        <p:nvSpPr>
          <p:cNvPr id="3" name="Freeform 3"/>
          <p:cNvSpPr/>
          <p:nvPr/>
        </p:nvSpPr>
        <p:spPr>
          <a:xfrm rot="1711277">
            <a:off x="23523359" y="3812817"/>
            <a:ext cx="27360785" cy="2897530"/>
          </a:xfrm>
          <a:custGeom>
            <a:avLst/>
            <a:gdLst/>
            <a:ahLst/>
            <a:cxnLst/>
            <a:rect l="l" t="t" r="r" b="b"/>
            <a:pathLst>
              <a:path w="10771889" h="1140752">
                <a:moveTo>
                  <a:pt x="0" y="0"/>
                </a:moveTo>
                <a:lnTo>
                  <a:pt x="10771889" y="0"/>
                </a:lnTo>
                <a:lnTo>
                  <a:pt x="10771889" y="1140752"/>
                </a:lnTo>
                <a:lnTo>
                  <a:pt x="0" y="11407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841814" y="2326567"/>
            <a:ext cx="25970917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latin typeface="Arial Bold"/>
              </a:rPr>
              <a:t>Esélyteremtő beavatkozások Komárom-Esztergom vármegyében, 2021-2027</a:t>
            </a:r>
          </a:p>
        </p:txBody>
      </p:sp>
      <p:sp>
        <p:nvSpPr>
          <p:cNvPr id="6" name="Freeform 6"/>
          <p:cNvSpPr/>
          <p:nvPr/>
        </p:nvSpPr>
        <p:spPr>
          <a:xfrm>
            <a:off x="3035784" y="13578200"/>
            <a:ext cx="12672015" cy="1341978"/>
          </a:xfrm>
          <a:custGeom>
            <a:avLst/>
            <a:gdLst/>
            <a:ahLst/>
            <a:cxnLst/>
            <a:rect l="l" t="t" r="r" b="b"/>
            <a:pathLst>
              <a:path w="4988948" h="528334">
                <a:moveTo>
                  <a:pt x="0" y="0"/>
                </a:moveTo>
                <a:lnTo>
                  <a:pt x="4988948" y="0"/>
                </a:lnTo>
                <a:lnTo>
                  <a:pt x="4988948" y="528334"/>
                </a:lnTo>
                <a:lnTo>
                  <a:pt x="0" y="528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2399791" y="10230781"/>
            <a:ext cx="13944002" cy="3472038"/>
            <a:chOff x="0" y="0"/>
            <a:chExt cx="1569119" cy="50361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569119" cy="503617"/>
            </a:xfrm>
            <a:custGeom>
              <a:avLst/>
              <a:gdLst/>
              <a:ahLst/>
              <a:cxnLst/>
              <a:rect l="l" t="t" r="r" b="b"/>
              <a:pathLst>
                <a:path w="1569119" h="503617">
                  <a:moveTo>
                    <a:pt x="18333" y="0"/>
                  </a:moveTo>
                  <a:lnTo>
                    <a:pt x="1550786" y="0"/>
                  </a:lnTo>
                  <a:cubicBezTo>
                    <a:pt x="1555648" y="0"/>
                    <a:pt x="1560311" y="1932"/>
                    <a:pt x="1563749" y="5370"/>
                  </a:cubicBezTo>
                  <a:cubicBezTo>
                    <a:pt x="1567187" y="8808"/>
                    <a:pt x="1569119" y="13471"/>
                    <a:pt x="1569119" y="18333"/>
                  </a:cubicBezTo>
                  <a:lnTo>
                    <a:pt x="1569119" y="485284"/>
                  </a:lnTo>
                  <a:cubicBezTo>
                    <a:pt x="1569119" y="495409"/>
                    <a:pt x="1560911" y="503617"/>
                    <a:pt x="1550786" y="503617"/>
                  </a:cubicBezTo>
                  <a:lnTo>
                    <a:pt x="18333" y="503617"/>
                  </a:lnTo>
                  <a:cubicBezTo>
                    <a:pt x="8208" y="503617"/>
                    <a:pt x="0" y="495409"/>
                    <a:pt x="0" y="485284"/>
                  </a:cubicBezTo>
                  <a:lnTo>
                    <a:pt x="0" y="18333"/>
                  </a:lnTo>
                  <a:cubicBezTo>
                    <a:pt x="0" y="8208"/>
                    <a:pt x="8208" y="0"/>
                    <a:pt x="18333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569119" cy="5417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374"/>
                </a:lnSpc>
              </a:pPr>
              <a:endParaRPr sz="23114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075730" y="10638776"/>
            <a:ext cx="12672015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3.1.1 Megyei foglalkoztatási-gazdaságfejlesztési együttműködések: 2.417.021.310 FT</a:t>
            </a:r>
          </a:p>
        </p:txBody>
      </p:sp>
      <p:sp>
        <p:nvSpPr>
          <p:cNvPr id="53" name="Szövegdoboz 52">
            <a:extLst>
              <a:ext uri="{FF2B5EF4-FFF2-40B4-BE49-F238E27FC236}">
                <a16:creationId xmlns:a16="http://schemas.microsoft.com/office/drawing/2014/main" id="{79A9CF9E-A6D4-6B94-2750-C1AEDCE00DB8}"/>
              </a:ext>
            </a:extLst>
          </p:cNvPr>
          <p:cNvSpPr txBox="1"/>
          <p:nvPr/>
        </p:nvSpPr>
        <p:spPr>
          <a:xfrm>
            <a:off x="2375170" y="8329267"/>
            <a:ext cx="2952106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A vármegyei ITP-ben rögzített közvetlenül a felzárkóztatást támogató források</a:t>
            </a:r>
          </a:p>
        </p:txBody>
      </p:sp>
      <p:sp>
        <p:nvSpPr>
          <p:cNvPr id="55" name="Szövegdoboz 54">
            <a:extLst>
              <a:ext uri="{FF2B5EF4-FFF2-40B4-BE49-F238E27FC236}">
                <a16:creationId xmlns:a16="http://schemas.microsoft.com/office/drawing/2014/main" id="{E0D57D1B-D20F-4D02-C313-1FA8593E71C6}"/>
              </a:ext>
            </a:extLst>
          </p:cNvPr>
          <p:cNvSpPr txBox="1"/>
          <p:nvPr/>
        </p:nvSpPr>
        <p:spPr>
          <a:xfrm rot="1712668">
            <a:off x="35171262" y="2493149"/>
            <a:ext cx="1130330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96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PLUSZ</a:t>
            </a:r>
          </a:p>
        </p:txBody>
      </p:sp>
      <p:sp>
        <p:nvSpPr>
          <p:cNvPr id="57" name="Szövegdoboz 56">
            <a:extLst>
              <a:ext uri="{FF2B5EF4-FFF2-40B4-BE49-F238E27FC236}">
                <a16:creationId xmlns:a16="http://schemas.microsoft.com/office/drawing/2014/main" id="{8B1134FE-033E-C4FE-0184-8AE85133572B}"/>
              </a:ext>
            </a:extLst>
          </p:cNvPr>
          <p:cNvSpPr txBox="1"/>
          <p:nvPr/>
        </p:nvSpPr>
        <p:spPr>
          <a:xfrm>
            <a:off x="18465876" y="11038460"/>
            <a:ext cx="1291320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3.1.2 Szociális célú városrehabilitáció (ESZA+): 300.000.000 Ft</a:t>
            </a:r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BA52D34B-6CF9-D67D-423B-0DE4930BE2F2}"/>
              </a:ext>
            </a:extLst>
          </p:cNvPr>
          <p:cNvSpPr/>
          <p:nvPr/>
        </p:nvSpPr>
        <p:spPr>
          <a:xfrm>
            <a:off x="2995838" y="19084540"/>
            <a:ext cx="12672015" cy="1341978"/>
          </a:xfrm>
          <a:custGeom>
            <a:avLst/>
            <a:gdLst/>
            <a:ahLst/>
            <a:cxnLst/>
            <a:rect l="l" t="t" r="r" b="b"/>
            <a:pathLst>
              <a:path w="4988948" h="528334">
                <a:moveTo>
                  <a:pt x="0" y="0"/>
                </a:moveTo>
                <a:lnTo>
                  <a:pt x="4988948" y="0"/>
                </a:lnTo>
                <a:lnTo>
                  <a:pt x="4988948" y="528334"/>
                </a:lnTo>
                <a:lnTo>
                  <a:pt x="0" y="528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1BDCC97-40C0-0B1C-9F92-EAC39073FA4E}"/>
              </a:ext>
            </a:extLst>
          </p:cNvPr>
          <p:cNvGrpSpPr/>
          <p:nvPr/>
        </p:nvGrpSpPr>
        <p:grpSpPr>
          <a:xfrm>
            <a:off x="2359845" y="15839294"/>
            <a:ext cx="13944002" cy="3472038"/>
            <a:chOff x="0" y="0"/>
            <a:chExt cx="1569119" cy="503617"/>
          </a:xfrm>
        </p:grpSpPr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A7B560B3-F21C-9D23-DE8A-49BE201D1C27}"/>
                </a:ext>
              </a:extLst>
            </p:cNvPr>
            <p:cNvSpPr/>
            <p:nvPr/>
          </p:nvSpPr>
          <p:spPr>
            <a:xfrm>
              <a:off x="0" y="0"/>
              <a:ext cx="1569119" cy="503617"/>
            </a:xfrm>
            <a:custGeom>
              <a:avLst/>
              <a:gdLst/>
              <a:ahLst/>
              <a:cxnLst/>
              <a:rect l="l" t="t" r="r" b="b"/>
              <a:pathLst>
                <a:path w="1569119" h="503617">
                  <a:moveTo>
                    <a:pt x="18333" y="0"/>
                  </a:moveTo>
                  <a:lnTo>
                    <a:pt x="1550786" y="0"/>
                  </a:lnTo>
                  <a:cubicBezTo>
                    <a:pt x="1555648" y="0"/>
                    <a:pt x="1560311" y="1932"/>
                    <a:pt x="1563749" y="5370"/>
                  </a:cubicBezTo>
                  <a:cubicBezTo>
                    <a:pt x="1567187" y="8808"/>
                    <a:pt x="1569119" y="13471"/>
                    <a:pt x="1569119" y="18333"/>
                  </a:cubicBezTo>
                  <a:lnTo>
                    <a:pt x="1569119" y="485284"/>
                  </a:lnTo>
                  <a:cubicBezTo>
                    <a:pt x="1569119" y="495409"/>
                    <a:pt x="1560911" y="503617"/>
                    <a:pt x="1550786" y="503617"/>
                  </a:cubicBezTo>
                  <a:lnTo>
                    <a:pt x="18333" y="503617"/>
                  </a:lnTo>
                  <a:cubicBezTo>
                    <a:pt x="8208" y="503617"/>
                    <a:pt x="0" y="495409"/>
                    <a:pt x="0" y="485284"/>
                  </a:cubicBezTo>
                  <a:lnTo>
                    <a:pt x="0" y="18333"/>
                  </a:lnTo>
                  <a:cubicBezTo>
                    <a:pt x="0" y="8208"/>
                    <a:pt x="8208" y="0"/>
                    <a:pt x="18333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64" name="TextBox 12">
              <a:extLst>
                <a:ext uri="{FF2B5EF4-FFF2-40B4-BE49-F238E27FC236}">
                  <a16:creationId xmlns:a16="http://schemas.microsoft.com/office/drawing/2014/main" id="{A3EC0838-7708-053C-5360-1FD576D0E52A}"/>
                </a:ext>
              </a:extLst>
            </p:cNvPr>
            <p:cNvSpPr txBox="1"/>
            <p:nvPr/>
          </p:nvSpPr>
          <p:spPr>
            <a:xfrm>
              <a:off x="0" y="-38100"/>
              <a:ext cx="1569119" cy="5417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374"/>
                </a:lnSpc>
              </a:pPr>
              <a:endParaRPr sz="23114"/>
            </a:p>
          </p:txBody>
        </p:sp>
      </p:grpSp>
      <p:sp>
        <p:nvSpPr>
          <p:cNvPr id="65" name="TextBox 15">
            <a:extLst>
              <a:ext uri="{FF2B5EF4-FFF2-40B4-BE49-F238E27FC236}">
                <a16:creationId xmlns:a16="http://schemas.microsoft.com/office/drawing/2014/main" id="{B235C461-7AE6-D5CD-981B-855DB411EF5E}"/>
              </a:ext>
            </a:extLst>
          </p:cNvPr>
          <p:cNvSpPr txBox="1"/>
          <p:nvPr/>
        </p:nvSpPr>
        <p:spPr>
          <a:xfrm>
            <a:off x="3035784" y="16528606"/>
            <a:ext cx="1267201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3.1.3 Helyi humán fejlesztések 1.710.978.690 Ft</a:t>
            </a:r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CACAFF3F-1B6A-2A99-8244-00F68CD19BC7}"/>
              </a:ext>
            </a:extLst>
          </p:cNvPr>
          <p:cNvSpPr/>
          <p:nvPr/>
        </p:nvSpPr>
        <p:spPr>
          <a:xfrm>
            <a:off x="18379881" y="19084837"/>
            <a:ext cx="12672015" cy="1341978"/>
          </a:xfrm>
          <a:custGeom>
            <a:avLst/>
            <a:gdLst/>
            <a:ahLst/>
            <a:cxnLst/>
            <a:rect l="l" t="t" r="r" b="b"/>
            <a:pathLst>
              <a:path w="4988948" h="528334">
                <a:moveTo>
                  <a:pt x="0" y="0"/>
                </a:moveTo>
                <a:lnTo>
                  <a:pt x="4988948" y="0"/>
                </a:lnTo>
                <a:lnTo>
                  <a:pt x="4988948" y="528334"/>
                </a:lnTo>
                <a:lnTo>
                  <a:pt x="0" y="528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grpSp>
        <p:nvGrpSpPr>
          <p:cNvPr id="67" name="Group 10">
            <a:extLst>
              <a:ext uri="{FF2B5EF4-FFF2-40B4-BE49-F238E27FC236}">
                <a16:creationId xmlns:a16="http://schemas.microsoft.com/office/drawing/2014/main" id="{2BCE3E58-8604-FF0B-9B0B-223F7A8A976D}"/>
              </a:ext>
            </a:extLst>
          </p:cNvPr>
          <p:cNvGrpSpPr/>
          <p:nvPr/>
        </p:nvGrpSpPr>
        <p:grpSpPr>
          <a:xfrm>
            <a:off x="17950475" y="15800901"/>
            <a:ext cx="13944002" cy="3472038"/>
            <a:chOff x="0" y="0"/>
            <a:chExt cx="1569119" cy="503617"/>
          </a:xfrm>
        </p:grpSpPr>
        <p:sp>
          <p:nvSpPr>
            <p:cNvPr id="68" name="Freeform 11">
              <a:extLst>
                <a:ext uri="{FF2B5EF4-FFF2-40B4-BE49-F238E27FC236}">
                  <a16:creationId xmlns:a16="http://schemas.microsoft.com/office/drawing/2014/main" id="{71F486FC-08D7-05BF-8BA8-8521E2102099}"/>
                </a:ext>
              </a:extLst>
            </p:cNvPr>
            <p:cNvSpPr/>
            <p:nvPr/>
          </p:nvSpPr>
          <p:spPr>
            <a:xfrm>
              <a:off x="0" y="0"/>
              <a:ext cx="1569119" cy="503617"/>
            </a:xfrm>
            <a:custGeom>
              <a:avLst/>
              <a:gdLst/>
              <a:ahLst/>
              <a:cxnLst/>
              <a:rect l="l" t="t" r="r" b="b"/>
              <a:pathLst>
                <a:path w="1569119" h="503617">
                  <a:moveTo>
                    <a:pt x="18333" y="0"/>
                  </a:moveTo>
                  <a:lnTo>
                    <a:pt x="1550786" y="0"/>
                  </a:lnTo>
                  <a:cubicBezTo>
                    <a:pt x="1555648" y="0"/>
                    <a:pt x="1560311" y="1932"/>
                    <a:pt x="1563749" y="5370"/>
                  </a:cubicBezTo>
                  <a:cubicBezTo>
                    <a:pt x="1567187" y="8808"/>
                    <a:pt x="1569119" y="13471"/>
                    <a:pt x="1569119" y="18333"/>
                  </a:cubicBezTo>
                  <a:lnTo>
                    <a:pt x="1569119" y="485284"/>
                  </a:lnTo>
                  <a:cubicBezTo>
                    <a:pt x="1569119" y="495409"/>
                    <a:pt x="1560911" y="503617"/>
                    <a:pt x="1550786" y="503617"/>
                  </a:cubicBezTo>
                  <a:lnTo>
                    <a:pt x="18333" y="503617"/>
                  </a:lnTo>
                  <a:cubicBezTo>
                    <a:pt x="8208" y="503617"/>
                    <a:pt x="0" y="495409"/>
                    <a:pt x="0" y="485284"/>
                  </a:cubicBezTo>
                  <a:lnTo>
                    <a:pt x="0" y="18333"/>
                  </a:lnTo>
                  <a:cubicBezTo>
                    <a:pt x="0" y="8208"/>
                    <a:pt x="8208" y="0"/>
                    <a:pt x="18333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69" name="TextBox 12">
              <a:extLst>
                <a:ext uri="{FF2B5EF4-FFF2-40B4-BE49-F238E27FC236}">
                  <a16:creationId xmlns:a16="http://schemas.microsoft.com/office/drawing/2014/main" id="{EF8A3AF1-2EF8-4E5F-431A-D12EDE9F2715}"/>
                </a:ext>
              </a:extLst>
            </p:cNvPr>
            <p:cNvSpPr txBox="1"/>
            <p:nvPr/>
          </p:nvSpPr>
          <p:spPr>
            <a:xfrm>
              <a:off x="0" y="-38100"/>
              <a:ext cx="1569119" cy="5417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374"/>
                </a:lnSpc>
              </a:pPr>
              <a:endParaRPr sz="23114"/>
            </a:p>
          </p:txBody>
        </p:sp>
      </p:grpSp>
      <p:sp>
        <p:nvSpPr>
          <p:cNvPr id="70" name="TextBox 15">
            <a:extLst>
              <a:ext uri="{FF2B5EF4-FFF2-40B4-BE49-F238E27FC236}">
                <a16:creationId xmlns:a16="http://schemas.microsoft.com/office/drawing/2014/main" id="{ECF49318-5772-93B0-6BC4-52485C002E46}"/>
              </a:ext>
            </a:extLst>
          </p:cNvPr>
          <p:cNvSpPr txBox="1"/>
          <p:nvPr/>
        </p:nvSpPr>
        <p:spPr>
          <a:xfrm>
            <a:off x="18379881" y="16428207"/>
            <a:ext cx="1267201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3.2.1 Fenntartható humán fejlesztések 2.058.000.000 Ft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AA2C771A-DE49-4B3F-0406-0AAC78DBB725}"/>
              </a:ext>
            </a:extLst>
          </p:cNvPr>
          <p:cNvSpPr txBox="1"/>
          <p:nvPr/>
        </p:nvSpPr>
        <p:spPr>
          <a:xfrm>
            <a:off x="2375170" y="21272309"/>
            <a:ext cx="2929526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hu-HU" sz="6600" b="1" dirty="0">
                <a:latin typeface="Arial" panose="020B0604020202020204" pitchFamily="34" charset="0"/>
                <a:cs typeface="Arial" panose="020B0604020202020204" pitchFamily="34" charset="0"/>
              </a:rPr>
              <a:t>Teljes forráskeret: 53.628.000.000 Ft</a:t>
            </a:r>
          </a:p>
          <a:p>
            <a:pPr algn="ctr">
              <a:spcBef>
                <a:spcPts val="1200"/>
              </a:spcBef>
            </a:pPr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Ezen összegen belül Tatabánya és Esztergom,</a:t>
            </a:r>
          </a:p>
          <a:p>
            <a:pPr algn="ctr">
              <a:spcBef>
                <a:spcPts val="1200"/>
              </a:spcBef>
            </a:pPr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mint FVS városfejlesztési eszközzel érintett város saját forráskerettel bír.</a:t>
            </a:r>
          </a:p>
        </p:txBody>
      </p:sp>
      <p:sp>
        <p:nvSpPr>
          <p:cNvPr id="74" name="Szövegdoboz 73">
            <a:extLst>
              <a:ext uri="{FF2B5EF4-FFF2-40B4-BE49-F238E27FC236}">
                <a16:creationId xmlns:a16="http://schemas.microsoft.com/office/drawing/2014/main" id="{D43527FF-FD37-3D92-F9C2-FB1203862BA0}"/>
              </a:ext>
            </a:extLst>
          </p:cNvPr>
          <p:cNvSpPr txBox="1"/>
          <p:nvPr/>
        </p:nvSpPr>
        <p:spPr>
          <a:xfrm>
            <a:off x="33533122" y="13007361"/>
            <a:ext cx="11333662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hu-HU" sz="7200" b="1" u="sng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Összes forrás: </a:t>
            </a:r>
          </a:p>
          <a:p>
            <a:pPr algn="ctr">
              <a:spcBef>
                <a:spcPts val="2400"/>
              </a:spcBef>
            </a:pPr>
            <a:r>
              <a:rPr lang="hu-HU" sz="72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6.486.000.000 Ft, a teljes forráskeret 12%-a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églalap 38">
            <a:extLst>
              <a:ext uri="{FF2B5EF4-FFF2-40B4-BE49-F238E27FC236}">
                <a16:creationId xmlns:a16="http://schemas.microsoft.com/office/drawing/2014/main" id="{D4E4F7DD-A8FA-267C-48BB-092968BF30F0}"/>
              </a:ext>
            </a:extLst>
          </p:cNvPr>
          <p:cNvSpPr/>
          <p:nvPr/>
        </p:nvSpPr>
        <p:spPr>
          <a:xfrm>
            <a:off x="0" y="-71438"/>
            <a:ext cx="46451838" cy="26133425"/>
          </a:xfrm>
          <a:prstGeom prst="rect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30000"/>
                  <a:alpha val="37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" name="Group 3"/>
          <p:cNvGrpSpPr/>
          <p:nvPr/>
        </p:nvGrpSpPr>
        <p:grpSpPr>
          <a:xfrm>
            <a:off x="1589514" y="2587625"/>
            <a:ext cx="43201372" cy="21921352"/>
            <a:chOff x="0" y="0"/>
            <a:chExt cx="4106471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106471" cy="2167467"/>
            </a:xfrm>
            <a:custGeom>
              <a:avLst/>
              <a:gdLst/>
              <a:ahLst/>
              <a:cxnLst/>
              <a:rect l="l" t="t" r="r" b="b"/>
              <a:pathLst>
                <a:path w="4106471" h="2167467">
                  <a:moveTo>
                    <a:pt x="12413" y="0"/>
                  </a:moveTo>
                  <a:lnTo>
                    <a:pt x="4094058" y="0"/>
                  </a:lnTo>
                  <a:cubicBezTo>
                    <a:pt x="4100914" y="0"/>
                    <a:pt x="4106471" y="5558"/>
                    <a:pt x="4106471" y="12413"/>
                  </a:cubicBezTo>
                  <a:lnTo>
                    <a:pt x="4106471" y="2155053"/>
                  </a:lnTo>
                  <a:cubicBezTo>
                    <a:pt x="4106471" y="2158346"/>
                    <a:pt x="4105164" y="2161503"/>
                    <a:pt x="4102836" y="2163831"/>
                  </a:cubicBezTo>
                  <a:cubicBezTo>
                    <a:pt x="4100507" y="2166159"/>
                    <a:pt x="4097350" y="2167467"/>
                    <a:pt x="4094058" y="2167467"/>
                  </a:cubicBezTo>
                  <a:lnTo>
                    <a:pt x="12413" y="2167467"/>
                  </a:lnTo>
                  <a:cubicBezTo>
                    <a:pt x="9121" y="2167467"/>
                    <a:pt x="5964" y="2166159"/>
                    <a:pt x="3636" y="2163831"/>
                  </a:cubicBezTo>
                  <a:cubicBezTo>
                    <a:pt x="1308" y="2161503"/>
                    <a:pt x="0" y="2158346"/>
                    <a:pt x="0" y="2155053"/>
                  </a:cubicBezTo>
                  <a:lnTo>
                    <a:pt x="0" y="12413"/>
                  </a:lnTo>
                  <a:cubicBezTo>
                    <a:pt x="0" y="9121"/>
                    <a:pt x="1308" y="5964"/>
                    <a:pt x="3636" y="3636"/>
                  </a:cubicBezTo>
                  <a:cubicBezTo>
                    <a:pt x="5964" y="1308"/>
                    <a:pt x="9121" y="0"/>
                    <a:pt x="12413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106471" cy="21865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666048" y="9478370"/>
            <a:ext cx="11386690" cy="10706012"/>
            <a:chOff x="0" y="0"/>
            <a:chExt cx="812800" cy="12599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158709" y="9223018"/>
            <a:ext cx="10144362" cy="5716440"/>
            <a:chOff x="-265446" y="-684040"/>
            <a:chExt cx="814776" cy="677195"/>
          </a:xfrm>
          <a:solidFill>
            <a:srgbClr val="799A92"/>
          </a:solidFill>
        </p:grpSpPr>
        <p:sp>
          <p:nvSpPr>
            <p:cNvPr id="10" name="Freeform 10"/>
            <p:cNvSpPr/>
            <p:nvPr/>
          </p:nvSpPr>
          <p:spPr>
            <a:xfrm>
              <a:off x="-265446" y="-684040"/>
              <a:ext cx="812800" cy="677195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grpFill/>
          </p:spPr>
        </p:sp>
        <p:sp>
          <p:nvSpPr>
            <p:cNvPr id="11" name="TextBox 11"/>
            <p:cNvSpPr txBox="1"/>
            <p:nvPr/>
          </p:nvSpPr>
          <p:spPr>
            <a:xfrm>
              <a:off x="-263470" y="-641624"/>
              <a:ext cx="812800" cy="580387"/>
            </a:xfrm>
            <a:prstGeom prst="rect">
              <a:avLst/>
            </a:prstGeom>
            <a:grpFill/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3.1.1 </a:t>
              </a:r>
            </a:p>
            <a:p>
              <a:pPr algn="ctr">
                <a:lnSpc>
                  <a:spcPts val="7262"/>
                </a:lnSpc>
              </a:pPr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Megyei foglalkoztatási-gazdaságfejlesztési együttműködések 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5091871" y="3250343"/>
            <a:ext cx="33312929" cy="47397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latin typeface="Arial Bold"/>
              </a:rPr>
              <a:t>Esélyteremtő beavatkozások </a:t>
            </a:r>
          </a:p>
          <a:p>
            <a:pPr>
              <a:spcBef>
                <a:spcPts val="1200"/>
              </a:spcBef>
            </a:pPr>
            <a:r>
              <a:rPr lang="hu-HU" sz="9600" b="1" cap="all" dirty="0">
                <a:latin typeface="Arial Bold"/>
              </a:rPr>
              <a:t>Komárom-Esztergom vármegyében, </a:t>
            </a:r>
          </a:p>
          <a:p>
            <a:pPr>
              <a:spcBef>
                <a:spcPts val="1200"/>
              </a:spcBef>
            </a:pPr>
            <a:r>
              <a:rPr lang="hu-HU" sz="9600" b="1" cap="all" dirty="0">
                <a:latin typeface="Arial Bold"/>
              </a:rPr>
              <a:t>2021-2027 TOP PLUSZ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184466" y="15308891"/>
            <a:ext cx="10119759" cy="4552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  <a:spcBef>
                <a:spcPts val="1200"/>
              </a:spcBef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TOP_PLUSZ-3.1.1-21-KO1-2022-00001 Vármegyei foglalkoztatási paktum megvalósítása (1 db támogatott projekt, vármegye önkormányzata –Kormányhivatal - KEM Kft. konzorcium) </a:t>
            </a:r>
            <a:r>
              <a:rPr lang="hu-HU" sz="4400" b="1" dirty="0">
                <a:latin typeface="Arial" panose="020B0604020202020204" pitchFamily="34" charset="0"/>
                <a:cs typeface="Arial" panose="020B0604020202020204" pitchFamily="34" charset="0"/>
              </a:rPr>
              <a:t>2.417.00.000 Ft</a:t>
            </a:r>
          </a:p>
        </p:txBody>
      </p:sp>
      <p:grpSp>
        <p:nvGrpSpPr>
          <p:cNvPr id="40" name="Group 6">
            <a:extLst>
              <a:ext uri="{FF2B5EF4-FFF2-40B4-BE49-F238E27FC236}">
                <a16:creationId xmlns:a16="http://schemas.microsoft.com/office/drawing/2014/main" id="{FCA19F5E-50AF-E811-00FB-E48DC09A96F8}"/>
              </a:ext>
            </a:extLst>
          </p:cNvPr>
          <p:cNvGrpSpPr/>
          <p:nvPr/>
        </p:nvGrpSpPr>
        <p:grpSpPr>
          <a:xfrm>
            <a:off x="16860334" y="9478370"/>
            <a:ext cx="11386690" cy="10706012"/>
            <a:chOff x="0" y="0"/>
            <a:chExt cx="812800" cy="1259993"/>
          </a:xfrm>
        </p:grpSpPr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E3657F64-3D48-460A-85CA-089526DB7440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42" name="TextBox 8">
              <a:extLst>
                <a:ext uri="{FF2B5EF4-FFF2-40B4-BE49-F238E27FC236}">
                  <a16:creationId xmlns:a16="http://schemas.microsoft.com/office/drawing/2014/main" id="{B51F5915-B0D2-46E2-BBD6-E566DA103FF7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43" name="Group 9">
            <a:extLst>
              <a:ext uri="{FF2B5EF4-FFF2-40B4-BE49-F238E27FC236}">
                <a16:creationId xmlns:a16="http://schemas.microsoft.com/office/drawing/2014/main" id="{0835D187-E2AA-1A91-C2AE-45CE5F2F8B09}"/>
              </a:ext>
            </a:extLst>
          </p:cNvPr>
          <p:cNvGrpSpPr/>
          <p:nvPr/>
        </p:nvGrpSpPr>
        <p:grpSpPr>
          <a:xfrm>
            <a:off x="16352995" y="9223018"/>
            <a:ext cx="10119760" cy="5716440"/>
            <a:chOff x="-265446" y="-684040"/>
            <a:chExt cx="812800" cy="677195"/>
          </a:xfrm>
          <a:solidFill>
            <a:srgbClr val="799A92"/>
          </a:solidFill>
        </p:grpSpPr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C2D12E4E-81E8-7B13-0F42-3BE1E6C165F4}"/>
                </a:ext>
              </a:extLst>
            </p:cNvPr>
            <p:cNvSpPr/>
            <p:nvPr/>
          </p:nvSpPr>
          <p:spPr>
            <a:xfrm>
              <a:off x="-265446" y="-684040"/>
              <a:ext cx="812800" cy="677195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grpFill/>
          </p:spPr>
        </p:sp>
        <p:sp>
          <p:nvSpPr>
            <p:cNvPr id="45" name="TextBox 11">
              <a:extLst>
                <a:ext uri="{FF2B5EF4-FFF2-40B4-BE49-F238E27FC236}">
                  <a16:creationId xmlns:a16="http://schemas.microsoft.com/office/drawing/2014/main" id="{047B8A45-B051-52DA-D342-2430D196F78F}"/>
                </a:ext>
              </a:extLst>
            </p:cNvPr>
            <p:cNvSpPr txBox="1"/>
            <p:nvPr/>
          </p:nvSpPr>
          <p:spPr>
            <a:xfrm>
              <a:off x="-265446" y="-641624"/>
              <a:ext cx="812800" cy="580387"/>
            </a:xfrm>
            <a:prstGeom prst="rect">
              <a:avLst/>
            </a:prstGeom>
            <a:grpFill/>
          </p:spPr>
          <p:txBody>
            <a:bodyPr lIns="129033" tIns="129033" rIns="129033" bIns="129033" rtlCol="0" anchor="ctr"/>
            <a:lstStyle/>
            <a:p>
              <a:pPr algn="ctr"/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3.1.2 </a:t>
              </a:r>
            </a:p>
            <a:p>
              <a:pPr algn="ctr"/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Szociális célú városrehabilitáció (ESZA+)</a:t>
              </a:r>
            </a:p>
          </p:txBody>
        </p:sp>
      </p:grpSp>
      <p:sp>
        <p:nvSpPr>
          <p:cNvPr id="46" name="TextBox 31">
            <a:extLst>
              <a:ext uri="{FF2B5EF4-FFF2-40B4-BE49-F238E27FC236}">
                <a16:creationId xmlns:a16="http://schemas.microsoft.com/office/drawing/2014/main" id="{1006984F-F31E-C487-79DD-CE9C710BACF4}"/>
              </a:ext>
            </a:extLst>
          </p:cNvPr>
          <p:cNvSpPr txBox="1"/>
          <p:nvPr/>
        </p:nvSpPr>
        <p:spPr>
          <a:xfrm>
            <a:off x="17378752" y="15308891"/>
            <a:ext cx="10472348" cy="31677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  <a:spcBef>
                <a:spcPts val="1200"/>
              </a:spcBef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TOP_PLUSZ-3.1.2-21-KO1-2022-00001 Oroszlányi szegregációban élők esélyegyenlőségi lehetőségeinek javítása</a:t>
            </a:r>
          </a:p>
          <a:p>
            <a:pPr>
              <a:lnSpc>
                <a:spcPts val="6000"/>
              </a:lnSpc>
              <a:spcBef>
                <a:spcPts val="1200"/>
              </a:spcBef>
            </a:pPr>
            <a:r>
              <a:rPr lang="hu-HU" sz="4400" b="1" dirty="0">
                <a:latin typeface="Arial" panose="020B0604020202020204" pitchFamily="34" charset="0"/>
                <a:cs typeface="Arial" panose="020B0604020202020204" pitchFamily="34" charset="0"/>
              </a:rPr>
              <a:t>1999.999.999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b="1" dirty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</a:p>
        </p:txBody>
      </p:sp>
      <p:grpSp>
        <p:nvGrpSpPr>
          <p:cNvPr id="47" name="Group 6">
            <a:extLst>
              <a:ext uri="{FF2B5EF4-FFF2-40B4-BE49-F238E27FC236}">
                <a16:creationId xmlns:a16="http://schemas.microsoft.com/office/drawing/2014/main" id="{D7611F73-E469-954D-CB91-9341238DE4D6}"/>
              </a:ext>
            </a:extLst>
          </p:cNvPr>
          <p:cNvGrpSpPr/>
          <p:nvPr/>
        </p:nvGrpSpPr>
        <p:grpSpPr>
          <a:xfrm>
            <a:off x="29975507" y="9581066"/>
            <a:ext cx="13212436" cy="13302016"/>
            <a:chOff x="0" y="0"/>
            <a:chExt cx="812800" cy="1259993"/>
          </a:xfrm>
        </p:grpSpPr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08D1E0B8-B31F-9C4B-A24B-F2ED35E5C270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49" name="TextBox 8">
              <a:extLst>
                <a:ext uri="{FF2B5EF4-FFF2-40B4-BE49-F238E27FC236}">
                  <a16:creationId xmlns:a16="http://schemas.microsoft.com/office/drawing/2014/main" id="{ACB80F67-D431-C791-56A0-CD10E20B92F6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50" name="Group 9">
            <a:extLst>
              <a:ext uri="{FF2B5EF4-FFF2-40B4-BE49-F238E27FC236}">
                <a16:creationId xmlns:a16="http://schemas.microsoft.com/office/drawing/2014/main" id="{C293A76A-034F-7CAF-7C37-A7F580C7F0A2}"/>
              </a:ext>
            </a:extLst>
          </p:cNvPr>
          <p:cNvGrpSpPr/>
          <p:nvPr/>
        </p:nvGrpSpPr>
        <p:grpSpPr>
          <a:xfrm>
            <a:off x="29468168" y="9223018"/>
            <a:ext cx="10144362" cy="5716440"/>
            <a:chOff x="-265446" y="-684040"/>
            <a:chExt cx="814776" cy="677195"/>
          </a:xfrm>
          <a:solidFill>
            <a:srgbClr val="799A92"/>
          </a:solidFill>
        </p:grpSpPr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A86B28F8-6D9A-BF6C-B708-CEAE54F0FE9C}"/>
                </a:ext>
              </a:extLst>
            </p:cNvPr>
            <p:cNvSpPr/>
            <p:nvPr/>
          </p:nvSpPr>
          <p:spPr>
            <a:xfrm>
              <a:off x="-265446" y="-684040"/>
              <a:ext cx="812800" cy="677195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grpFill/>
          </p:spPr>
        </p:sp>
        <p:sp>
          <p:nvSpPr>
            <p:cNvPr id="52" name="TextBox 11">
              <a:extLst>
                <a:ext uri="{FF2B5EF4-FFF2-40B4-BE49-F238E27FC236}">
                  <a16:creationId xmlns:a16="http://schemas.microsoft.com/office/drawing/2014/main" id="{F9318643-3C11-0E9D-A7A4-70EA1309BC3C}"/>
                </a:ext>
              </a:extLst>
            </p:cNvPr>
            <p:cNvSpPr txBox="1"/>
            <p:nvPr/>
          </p:nvSpPr>
          <p:spPr>
            <a:xfrm>
              <a:off x="-263470" y="-641624"/>
              <a:ext cx="812800" cy="580387"/>
            </a:xfrm>
            <a:prstGeom prst="rect">
              <a:avLst/>
            </a:prstGeom>
            <a:grpFill/>
          </p:spPr>
          <p:txBody>
            <a:bodyPr lIns="129033" tIns="129033" rIns="129033" bIns="129033" rtlCol="0" anchor="ctr"/>
            <a:lstStyle/>
            <a:p>
              <a:pPr algn="ctr"/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3.1.3 </a:t>
              </a:r>
            </a:p>
            <a:p>
              <a:pPr algn="ctr"/>
              <a:r>
                <a:rPr lang="hu-HU" sz="6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Helyi humán fejlesztések</a:t>
              </a:r>
            </a:p>
          </p:txBody>
        </p:sp>
      </p:grpSp>
      <p:sp>
        <p:nvSpPr>
          <p:cNvPr id="53" name="TextBox 31">
            <a:extLst>
              <a:ext uri="{FF2B5EF4-FFF2-40B4-BE49-F238E27FC236}">
                <a16:creationId xmlns:a16="http://schemas.microsoft.com/office/drawing/2014/main" id="{D5F20C44-F778-0930-3ED9-DC0A84C1F725}"/>
              </a:ext>
            </a:extLst>
          </p:cNvPr>
          <p:cNvSpPr txBox="1"/>
          <p:nvPr/>
        </p:nvSpPr>
        <p:spPr>
          <a:xfrm>
            <a:off x="30493924" y="15308891"/>
            <a:ext cx="12139975" cy="66479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1800"/>
              </a:spcBef>
            </a:pPr>
            <a:r>
              <a:rPr lang="hu-HU" sz="4400" b="1" cap="all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Kiemelt-vármegyei</a:t>
            </a:r>
          </a:p>
          <a:p>
            <a:pPr marL="914400" indent="-9144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TOP_PLUSZ-3.1.3-23-KO2-2024-00001</a:t>
            </a:r>
          </a:p>
          <a:p>
            <a:pPr marL="914400" indent="-9144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TOP_PLUSZ-3.1.3-23-KO2-2024-00002</a:t>
            </a:r>
          </a:p>
          <a:p>
            <a:pPr marL="914400" indent="-9144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TOP_PLUSZ-3.1.3-23-KO2-2024-00003</a:t>
            </a:r>
          </a:p>
          <a:p>
            <a:endParaRPr lang="hu-HU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4400" b="1" cap="all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</a:p>
          <a:p>
            <a:pPr>
              <a:spcBef>
                <a:spcPts val="1200"/>
              </a:spcBef>
            </a:pP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TOP_PLUSZ-3.1.3-23-KO1-2024-00001</a:t>
            </a:r>
          </a:p>
          <a:p>
            <a:pPr>
              <a:spcBef>
                <a:spcPts val="3000"/>
              </a:spcBef>
            </a:pPr>
            <a:r>
              <a:rPr lang="hu-HU" sz="4400" b="1" dirty="0">
                <a:latin typeface="Arial" panose="020B0604020202020204" pitchFamily="34" charset="0"/>
                <a:cs typeface="Arial" panose="020B0604020202020204" pitchFamily="34" charset="0"/>
              </a:rPr>
              <a:t>Összesen: 473.750.845 Ft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93000">
              <a:srgbClr val="F0F0F0"/>
            </a:gs>
            <a:gs pos="0">
              <a:srgbClr val="799A92"/>
            </a:gs>
            <a:gs pos="100000">
              <a:schemeClr val="dk1">
                <a:tint val="50000"/>
                <a:shade val="100000"/>
                <a:satMod val="35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églalap 17">
            <a:extLst>
              <a:ext uri="{FF2B5EF4-FFF2-40B4-BE49-F238E27FC236}">
                <a16:creationId xmlns:a16="http://schemas.microsoft.com/office/drawing/2014/main" id="{CA83862D-28E6-F5A3-E1CB-D6BF24160030}"/>
              </a:ext>
            </a:extLst>
          </p:cNvPr>
          <p:cNvSpPr/>
          <p:nvPr/>
        </p:nvSpPr>
        <p:spPr>
          <a:xfrm>
            <a:off x="4533900" y="8039100"/>
            <a:ext cx="23317200" cy="2743200"/>
          </a:xfrm>
          <a:prstGeom prst="rect">
            <a:avLst/>
          </a:prstGeom>
          <a:solidFill>
            <a:srgbClr val="F0F0F0"/>
          </a:solidFill>
          <a:ln>
            <a:solidFill>
              <a:srgbClr val="48717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324100" indent="-152400"/>
            <a:r>
              <a:rPr lang="hu-HU" sz="66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3.2.1 Fenntartható humán fejlesztések </a:t>
            </a:r>
          </a:p>
          <a:p>
            <a:pPr marL="2324100" indent="-152400"/>
            <a:r>
              <a:rPr lang="hu-HU" sz="66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2.058.000.000 Ft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604841" y="1956247"/>
            <a:ext cx="33028059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latin typeface="Arial Bold"/>
              </a:rPr>
              <a:t>Esélyteremtő beavatkozások </a:t>
            </a:r>
          </a:p>
          <a:p>
            <a:r>
              <a:rPr lang="hu-HU" sz="9600" b="1" cap="all" dirty="0">
                <a:latin typeface="Arial Bold"/>
              </a:rPr>
              <a:t>Komárom-Esztergom vármegyében</a:t>
            </a:r>
          </a:p>
          <a:p>
            <a:r>
              <a:rPr lang="hu-HU" sz="9600" b="1" cap="all" dirty="0">
                <a:latin typeface="Arial Bold"/>
              </a:rPr>
              <a:t>2021-2027, TOP PLUSZ</a:t>
            </a:r>
          </a:p>
        </p:txBody>
      </p:sp>
      <p:grpSp>
        <p:nvGrpSpPr>
          <p:cNvPr id="64" name="Group 11">
            <a:extLst>
              <a:ext uri="{FF2B5EF4-FFF2-40B4-BE49-F238E27FC236}">
                <a16:creationId xmlns:a16="http://schemas.microsoft.com/office/drawing/2014/main" id="{A6B98247-F961-9D39-D69F-47DDFCEDECE4}"/>
              </a:ext>
            </a:extLst>
          </p:cNvPr>
          <p:cNvGrpSpPr/>
          <p:nvPr/>
        </p:nvGrpSpPr>
        <p:grpSpPr>
          <a:xfrm>
            <a:off x="1839841" y="7686472"/>
            <a:ext cx="4104294" cy="3367554"/>
            <a:chOff x="0" y="0"/>
            <a:chExt cx="812800" cy="698500"/>
          </a:xfrm>
        </p:grpSpPr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B559D9F8-ABE2-398E-5540-5A5976D1ED64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66" name="TextBox 13">
              <a:extLst>
                <a:ext uri="{FF2B5EF4-FFF2-40B4-BE49-F238E27FC236}">
                  <a16:creationId xmlns:a16="http://schemas.microsoft.com/office/drawing/2014/main" id="{1CB8D19E-6175-E73E-266C-66DAB19A8102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157C3A43-CB56-2541-A2D5-BCBFD202963F}"/>
              </a:ext>
            </a:extLst>
          </p:cNvPr>
          <p:cNvSpPr txBox="1"/>
          <p:nvPr/>
        </p:nvSpPr>
        <p:spPr>
          <a:xfrm>
            <a:off x="2828925" y="12704896"/>
            <a:ext cx="27420976" cy="120340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CLLD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A többségi társadalom érzékenyítése a hátrányos helyzetű célcsoportok irányában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Társadalmi felelősségvállalás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Társadalmi megújulás, közösségfejlesztő ifjúsági és sport programok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Szociális </a:t>
            </a:r>
            <a:r>
              <a:rPr lang="hu-HU" sz="4800" dirty="0" err="1">
                <a:latin typeface="Arial" panose="020B0604020202020204" pitchFamily="34" charset="0"/>
                <a:cs typeface="Arial" panose="020B0604020202020204" pitchFamily="34" charset="0"/>
              </a:rPr>
              <a:t>városrechabiltáció</a:t>
            </a:r>
            <a:endParaRPr lang="hu-HU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Digitális tudatosság, bűnmegelőzés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Gyermekek és fiatalok részvétele a város életében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Női szerepek a 21.században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Egészségtudatosság növelése, egészségfejlesztést, prevenciót, terápiát kiegészítő projektek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Társadalmi integrációt segítő programok megvalósítása a Mésztelepen és a VI-os telepen</a:t>
            </a:r>
          </a:p>
          <a:p>
            <a:pPr marL="685800" indent="-6858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Hátrányos helyzetű csoportok integrálódását segítő helyi kis közösségek szerepének megerősítése és fejlesztése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1F118DDA-7FE6-A52E-66E8-DC0FC271ED43}"/>
              </a:ext>
            </a:extLst>
          </p:cNvPr>
          <p:cNvSpPr txBox="1"/>
          <p:nvPr/>
        </p:nvSpPr>
        <p:spPr>
          <a:xfrm>
            <a:off x="2828925" y="11383824"/>
            <a:ext cx="167925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Tatabánya (TVP-ben rögzített projektek)</a:t>
            </a:r>
          </a:p>
        </p:txBody>
      </p:sp>
      <p:sp>
        <p:nvSpPr>
          <p:cNvPr id="24" name="Felirat: balra mutató nyíllal 23">
            <a:extLst>
              <a:ext uri="{FF2B5EF4-FFF2-40B4-BE49-F238E27FC236}">
                <a16:creationId xmlns:a16="http://schemas.microsoft.com/office/drawing/2014/main" id="{F3A96370-AFF9-1D4B-850E-3DDE51F06D9C}"/>
              </a:ext>
            </a:extLst>
          </p:cNvPr>
          <p:cNvSpPr/>
          <p:nvPr/>
        </p:nvSpPr>
        <p:spPr>
          <a:xfrm>
            <a:off x="29222700" y="14097000"/>
            <a:ext cx="14812130" cy="10401300"/>
          </a:xfrm>
          <a:prstGeom prst="leftArrowCallout">
            <a:avLst>
              <a:gd name="adj1" fmla="val 22802"/>
              <a:gd name="adj2" fmla="val 23901"/>
              <a:gd name="adj3" fmla="val 38553"/>
              <a:gd name="adj4" fmla="val 64977"/>
            </a:avLst>
          </a:prstGeom>
          <a:solidFill>
            <a:srgbClr val="F0F0F0"/>
          </a:solidFill>
          <a:ln>
            <a:solidFill>
              <a:srgbClr val="48717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800"/>
              </a:spcBef>
            </a:pPr>
            <a:r>
              <a:rPr lang="hu-HU" sz="80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Összesen: 1.564.000.0000 Ft</a:t>
            </a:r>
          </a:p>
        </p:txBody>
      </p:sp>
      <p:grpSp>
        <p:nvGrpSpPr>
          <p:cNvPr id="25" name="Group 11">
            <a:extLst>
              <a:ext uri="{FF2B5EF4-FFF2-40B4-BE49-F238E27FC236}">
                <a16:creationId xmlns:a16="http://schemas.microsoft.com/office/drawing/2014/main" id="{110972C4-E932-D49E-014C-5EF67B768225}"/>
              </a:ext>
            </a:extLst>
          </p:cNvPr>
          <p:cNvGrpSpPr/>
          <p:nvPr/>
        </p:nvGrpSpPr>
        <p:grpSpPr>
          <a:xfrm>
            <a:off x="40742703" y="1956247"/>
            <a:ext cx="4104294" cy="3367554"/>
            <a:chOff x="0" y="0"/>
            <a:chExt cx="812800" cy="698500"/>
          </a:xfrm>
        </p:grpSpPr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43E14280-75A3-347F-484A-1CB9F145A286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487173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id="{5430E276-8DC4-2CFB-8073-4DFE6458A5CC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11">
            <a:extLst>
              <a:ext uri="{FF2B5EF4-FFF2-40B4-BE49-F238E27FC236}">
                <a16:creationId xmlns:a16="http://schemas.microsoft.com/office/drawing/2014/main" id="{C0E26DC2-E1B9-E457-7982-0E5C3DCE6E62}"/>
              </a:ext>
            </a:extLst>
          </p:cNvPr>
          <p:cNvGrpSpPr/>
          <p:nvPr/>
        </p:nvGrpSpPr>
        <p:grpSpPr>
          <a:xfrm>
            <a:off x="40742703" y="5624624"/>
            <a:ext cx="4104294" cy="3367554"/>
            <a:chOff x="0" y="0"/>
            <a:chExt cx="812800" cy="698500"/>
          </a:xfrm>
        </p:grpSpPr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5E9042AB-2134-41F6-A8DE-75AFD34A9BEF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799A92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  <p:txBody>
            <a:bodyPr/>
            <a:lstStyle/>
            <a:p>
              <a:endParaRPr lang="hu-HU" dirty="0"/>
            </a:p>
          </p:txBody>
        </p:sp>
        <p:sp>
          <p:nvSpPr>
            <p:cNvPr id="40" name="TextBox 13">
              <a:extLst>
                <a:ext uri="{FF2B5EF4-FFF2-40B4-BE49-F238E27FC236}">
                  <a16:creationId xmlns:a16="http://schemas.microsoft.com/office/drawing/2014/main" id="{1AA41EB6-0997-2D77-4536-0ECD1C8D7CF3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11">
            <a:extLst>
              <a:ext uri="{FF2B5EF4-FFF2-40B4-BE49-F238E27FC236}">
                <a16:creationId xmlns:a16="http://schemas.microsoft.com/office/drawing/2014/main" id="{6CE9E69B-722B-32C3-F756-3E708D367698}"/>
              </a:ext>
            </a:extLst>
          </p:cNvPr>
          <p:cNvGrpSpPr/>
          <p:nvPr/>
        </p:nvGrpSpPr>
        <p:grpSpPr>
          <a:xfrm>
            <a:off x="37329875" y="3856057"/>
            <a:ext cx="4104294" cy="3367554"/>
            <a:chOff x="0" y="0"/>
            <a:chExt cx="812800" cy="698500"/>
          </a:xfrm>
        </p:grpSpPr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92B7421F-3AC4-580F-263A-2577200448A0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51" name="TextBox 13">
              <a:extLst>
                <a:ext uri="{FF2B5EF4-FFF2-40B4-BE49-F238E27FC236}">
                  <a16:creationId xmlns:a16="http://schemas.microsoft.com/office/drawing/2014/main" id="{B05D34DF-4FA8-6779-4932-F89B0FFA5963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133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2">
            <a:extLst>
              <a:ext uri="{FF2B5EF4-FFF2-40B4-BE49-F238E27FC236}">
                <a16:creationId xmlns:a16="http://schemas.microsoft.com/office/drawing/2014/main" id="{04133F3F-966E-244F-6A39-272600F75F4E}"/>
              </a:ext>
            </a:extLst>
          </p:cNvPr>
          <p:cNvSpPr/>
          <p:nvPr/>
        </p:nvSpPr>
        <p:spPr>
          <a:xfrm flipH="1" flipV="1">
            <a:off x="-35719" y="-93659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509197" y="17331061"/>
            <a:ext cx="6548942" cy="3638930"/>
            <a:chOff x="0" y="0"/>
            <a:chExt cx="4159440" cy="23112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159377" cy="2311146"/>
            </a:xfrm>
            <a:custGeom>
              <a:avLst/>
              <a:gdLst/>
              <a:ahLst/>
              <a:cxnLst/>
              <a:rect l="l" t="t" r="r" b="b"/>
              <a:pathLst>
                <a:path w="4159377" h="2311146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765394" y="18344521"/>
            <a:ext cx="5301956" cy="5305357"/>
            <a:chOff x="0" y="0"/>
            <a:chExt cx="3367440" cy="33696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367405" cy="3369564"/>
            </a:xfrm>
            <a:custGeom>
              <a:avLst/>
              <a:gdLst/>
              <a:ahLst/>
              <a:cxnLst/>
              <a:rect l="l" t="t" r="r" b="b"/>
              <a:pathLst>
                <a:path w="3367405" h="3369564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8622500" y="13503766"/>
            <a:ext cx="5303089" cy="5299688"/>
            <a:chOff x="0" y="0"/>
            <a:chExt cx="3368160" cy="3366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368040" cy="3366008"/>
            </a:xfrm>
            <a:custGeom>
              <a:avLst/>
              <a:gdLst/>
              <a:ahLst/>
              <a:cxnLst/>
              <a:rect l="l" t="t" r="r" b="b"/>
              <a:pathLst>
                <a:path w="3368040" h="3366008">
                  <a:moveTo>
                    <a:pt x="0" y="1683004"/>
                  </a:moveTo>
                  <a:cubicBezTo>
                    <a:pt x="0" y="753491"/>
                    <a:pt x="753999" y="0"/>
                    <a:pt x="1684020" y="0"/>
                  </a:cubicBezTo>
                  <a:cubicBezTo>
                    <a:pt x="2614041" y="0"/>
                    <a:pt x="3368040" y="753491"/>
                    <a:pt x="3368040" y="1683004"/>
                  </a:cubicBezTo>
                  <a:cubicBezTo>
                    <a:pt x="3368040" y="2612517"/>
                    <a:pt x="2614041" y="3366008"/>
                    <a:pt x="1684020" y="3366008"/>
                  </a:cubicBezTo>
                  <a:cubicBezTo>
                    <a:pt x="753999" y="3366008"/>
                    <a:pt x="0" y="2612517"/>
                    <a:pt x="0" y="1683004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8332291" y="16057822"/>
            <a:ext cx="6559145" cy="3634397"/>
            <a:chOff x="0" y="0"/>
            <a:chExt cx="4165920" cy="230832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6010339" y="9914883"/>
            <a:ext cx="6548942" cy="3638930"/>
            <a:chOff x="0" y="0"/>
            <a:chExt cx="4159440" cy="23112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159377" cy="2311146"/>
            </a:xfrm>
            <a:custGeom>
              <a:avLst/>
              <a:gdLst/>
              <a:ahLst/>
              <a:cxnLst/>
              <a:rect l="l" t="t" r="r" b="b"/>
              <a:pathLst>
                <a:path w="4159377" h="2311146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6266540" y="10928341"/>
            <a:ext cx="5301956" cy="5305357"/>
            <a:chOff x="0" y="0"/>
            <a:chExt cx="3367440" cy="33696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367405" cy="3369564"/>
            </a:xfrm>
            <a:custGeom>
              <a:avLst/>
              <a:gdLst/>
              <a:ahLst/>
              <a:cxnLst/>
              <a:rect l="l" t="t" r="r" b="b"/>
              <a:pathLst>
                <a:path w="3367405" h="3369564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24535870" y="10416868"/>
            <a:ext cx="5303089" cy="5299688"/>
            <a:chOff x="0" y="0"/>
            <a:chExt cx="3368160" cy="33660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368040" cy="3366008"/>
            </a:xfrm>
            <a:custGeom>
              <a:avLst/>
              <a:gdLst/>
              <a:ahLst/>
              <a:cxnLst/>
              <a:rect l="l" t="t" r="r" b="b"/>
              <a:pathLst>
                <a:path w="3368040" h="3366008">
                  <a:moveTo>
                    <a:pt x="0" y="1683004"/>
                  </a:moveTo>
                  <a:cubicBezTo>
                    <a:pt x="0" y="753491"/>
                    <a:pt x="753999" y="0"/>
                    <a:pt x="1684020" y="0"/>
                  </a:cubicBezTo>
                  <a:cubicBezTo>
                    <a:pt x="2614041" y="0"/>
                    <a:pt x="3368040" y="753491"/>
                    <a:pt x="3368040" y="1683004"/>
                  </a:cubicBezTo>
                  <a:cubicBezTo>
                    <a:pt x="3368040" y="2612517"/>
                    <a:pt x="2614041" y="3366008"/>
                    <a:pt x="1684020" y="3366008"/>
                  </a:cubicBezTo>
                  <a:cubicBezTo>
                    <a:pt x="753999" y="3366008"/>
                    <a:pt x="0" y="2612517"/>
                    <a:pt x="0" y="1683004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24245665" y="12970921"/>
            <a:ext cx="6559145" cy="3634397"/>
            <a:chOff x="0" y="0"/>
            <a:chExt cx="4165920" cy="230832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32465299" y="14363976"/>
            <a:ext cx="6548942" cy="3638930"/>
            <a:chOff x="0" y="0"/>
            <a:chExt cx="4159440" cy="23112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4159377" cy="2311146"/>
            </a:xfrm>
            <a:custGeom>
              <a:avLst/>
              <a:gdLst/>
              <a:ahLst/>
              <a:cxnLst/>
              <a:rect l="l" t="t" r="r" b="b"/>
              <a:pathLst>
                <a:path w="4159377" h="2311146">
                  <a:moveTo>
                    <a:pt x="4159377" y="1243076"/>
                  </a:moveTo>
                  <a:cubicBezTo>
                    <a:pt x="3182874" y="1031875"/>
                    <a:pt x="3182874" y="1031875"/>
                    <a:pt x="3182874" y="1031875"/>
                  </a:cubicBezTo>
                  <a:cubicBezTo>
                    <a:pt x="3315462" y="905129"/>
                    <a:pt x="3315462" y="905129"/>
                    <a:pt x="3315462" y="905129"/>
                  </a:cubicBezTo>
                  <a:cubicBezTo>
                    <a:pt x="2959862" y="573278"/>
                    <a:pt x="2489581" y="374142"/>
                    <a:pt x="1965198" y="374142"/>
                  </a:cubicBezTo>
                  <a:cubicBezTo>
                    <a:pt x="886079" y="374142"/>
                    <a:pt x="12065" y="1237107"/>
                    <a:pt x="0" y="2311146"/>
                  </a:cubicBezTo>
                  <a:cubicBezTo>
                    <a:pt x="12065" y="1031875"/>
                    <a:pt x="1054989" y="0"/>
                    <a:pt x="2332863" y="0"/>
                  </a:cubicBezTo>
                  <a:cubicBezTo>
                    <a:pt x="2863342" y="0"/>
                    <a:pt x="3351657" y="175006"/>
                    <a:pt x="3743452" y="476758"/>
                  </a:cubicBezTo>
                  <a:cubicBezTo>
                    <a:pt x="3845941" y="374142"/>
                    <a:pt x="3845941" y="374142"/>
                    <a:pt x="3845941" y="374142"/>
                  </a:cubicBezTo>
                  <a:lnTo>
                    <a:pt x="4159377" y="1243076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32721495" y="15377436"/>
            <a:ext cx="5301956" cy="5305357"/>
            <a:chOff x="0" y="0"/>
            <a:chExt cx="3367440" cy="33696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3367405" cy="3369564"/>
            </a:xfrm>
            <a:custGeom>
              <a:avLst/>
              <a:gdLst/>
              <a:ahLst/>
              <a:cxnLst/>
              <a:rect l="l" t="t" r="r" b="b"/>
              <a:pathLst>
                <a:path w="3367405" h="3369564">
                  <a:moveTo>
                    <a:pt x="0" y="1684782"/>
                  </a:moveTo>
                  <a:cubicBezTo>
                    <a:pt x="0" y="754253"/>
                    <a:pt x="753872" y="0"/>
                    <a:pt x="1683766" y="0"/>
                  </a:cubicBezTo>
                  <a:cubicBezTo>
                    <a:pt x="2613660" y="0"/>
                    <a:pt x="3367405" y="754253"/>
                    <a:pt x="3367405" y="1684782"/>
                  </a:cubicBezTo>
                  <a:cubicBezTo>
                    <a:pt x="3367405" y="2615311"/>
                    <a:pt x="2613660" y="3369564"/>
                    <a:pt x="1683766" y="3369564"/>
                  </a:cubicBezTo>
                  <a:cubicBezTo>
                    <a:pt x="753872" y="3369564"/>
                    <a:pt x="0" y="2615311"/>
                    <a:pt x="0" y="1684782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39582182" y="18428538"/>
            <a:ext cx="5303089" cy="5299688"/>
            <a:chOff x="0" y="0"/>
            <a:chExt cx="3368160" cy="33660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3368040" cy="3366008"/>
            </a:xfrm>
            <a:custGeom>
              <a:avLst/>
              <a:gdLst/>
              <a:ahLst/>
              <a:cxnLst/>
              <a:rect l="l" t="t" r="r" b="b"/>
              <a:pathLst>
                <a:path w="3368040" h="3366008">
                  <a:moveTo>
                    <a:pt x="0" y="1683004"/>
                  </a:moveTo>
                  <a:cubicBezTo>
                    <a:pt x="0" y="753491"/>
                    <a:pt x="753999" y="0"/>
                    <a:pt x="1684020" y="0"/>
                  </a:cubicBezTo>
                  <a:cubicBezTo>
                    <a:pt x="2614041" y="0"/>
                    <a:pt x="3368040" y="753491"/>
                    <a:pt x="3368040" y="1683004"/>
                  </a:cubicBezTo>
                  <a:cubicBezTo>
                    <a:pt x="3368040" y="2612517"/>
                    <a:pt x="2614041" y="3366008"/>
                    <a:pt x="1684020" y="3366008"/>
                  </a:cubicBezTo>
                  <a:cubicBezTo>
                    <a:pt x="753999" y="3366008"/>
                    <a:pt x="0" y="2612517"/>
                    <a:pt x="0" y="1683004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sp>
        <p:nvSpPr>
          <p:cNvPr id="25" name="Freeform 25"/>
          <p:cNvSpPr/>
          <p:nvPr/>
        </p:nvSpPr>
        <p:spPr>
          <a:xfrm>
            <a:off x="3175703" y="19566396"/>
            <a:ext cx="2481338" cy="2849135"/>
          </a:xfrm>
          <a:custGeom>
            <a:avLst/>
            <a:gdLst/>
            <a:ahLst/>
            <a:cxnLst/>
            <a:rect l="l" t="t" r="r" b="b"/>
            <a:pathLst>
              <a:path w="977057" h="1121882">
                <a:moveTo>
                  <a:pt x="0" y="0"/>
                </a:moveTo>
                <a:lnTo>
                  <a:pt x="977057" y="0"/>
                </a:lnTo>
                <a:lnTo>
                  <a:pt x="977057" y="1121882"/>
                </a:lnTo>
                <a:lnTo>
                  <a:pt x="0" y="112188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0094646" y="15081838"/>
            <a:ext cx="2358797" cy="2277311"/>
          </a:xfrm>
          <a:custGeom>
            <a:avLst/>
            <a:gdLst/>
            <a:ahLst/>
            <a:cxnLst/>
            <a:rect l="l" t="t" r="r" b="b"/>
            <a:pathLst>
              <a:path w="928806" h="896720">
                <a:moveTo>
                  <a:pt x="0" y="0"/>
                </a:moveTo>
                <a:lnTo>
                  <a:pt x="928805" y="0"/>
                </a:lnTo>
                <a:lnTo>
                  <a:pt x="928805" y="896720"/>
                </a:lnTo>
                <a:lnTo>
                  <a:pt x="0" y="8967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4108524" y="16952110"/>
            <a:ext cx="2527904" cy="2426786"/>
          </a:xfrm>
          <a:custGeom>
            <a:avLst/>
            <a:gdLst/>
            <a:ahLst/>
            <a:cxnLst/>
            <a:rect l="l" t="t" r="r" b="b"/>
            <a:pathLst>
              <a:path w="995393" h="955577">
                <a:moveTo>
                  <a:pt x="0" y="0"/>
                </a:moveTo>
                <a:lnTo>
                  <a:pt x="995394" y="0"/>
                </a:lnTo>
                <a:lnTo>
                  <a:pt x="995394" y="955577"/>
                </a:lnTo>
                <a:lnTo>
                  <a:pt x="0" y="9555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25997459" y="11928056"/>
            <a:ext cx="2831624" cy="2419750"/>
          </a:xfrm>
          <a:custGeom>
            <a:avLst/>
            <a:gdLst/>
            <a:ahLst/>
            <a:cxnLst/>
            <a:rect l="l" t="t" r="r" b="b"/>
            <a:pathLst>
              <a:path w="1114987" h="952807">
                <a:moveTo>
                  <a:pt x="0" y="0"/>
                </a:moveTo>
                <a:lnTo>
                  <a:pt x="1114987" y="0"/>
                </a:lnTo>
                <a:lnTo>
                  <a:pt x="1114987" y="952808"/>
                </a:lnTo>
                <a:lnTo>
                  <a:pt x="0" y="95280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7835327" y="12340343"/>
            <a:ext cx="2111783" cy="2419750"/>
          </a:xfrm>
          <a:custGeom>
            <a:avLst/>
            <a:gdLst/>
            <a:ahLst/>
            <a:cxnLst/>
            <a:rect l="l" t="t" r="r" b="b"/>
            <a:pathLst>
              <a:path w="831541" h="952807">
                <a:moveTo>
                  <a:pt x="0" y="0"/>
                </a:moveTo>
                <a:lnTo>
                  <a:pt x="831541" y="0"/>
                </a:lnTo>
                <a:lnTo>
                  <a:pt x="831541" y="952808"/>
                </a:lnTo>
                <a:lnTo>
                  <a:pt x="0" y="95280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41043765" y="19839254"/>
            <a:ext cx="2353816" cy="2754463"/>
          </a:xfrm>
          <a:custGeom>
            <a:avLst/>
            <a:gdLst/>
            <a:ahLst/>
            <a:cxnLst/>
            <a:rect l="l" t="t" r="r" b="b"/>
            <a:pathLst>
              <a:path w="926844" h="1084604">
                <a:moveTo>
                  <a:pt x="0" y="0"/>
                </a:moveTo>
                <a:lnTo>
                  <a:pt x="926844" y="0"/>
                </a:lnTo>
                <a:lnTo>
                  <a:pt x="926844" y="1084604"/>
                </a:lnTo>
                <a:lnTo>
                  <a:pt x="0" y="108460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2733884" y="10191258"/>
            <a:ext cx="10940669" cy="37949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vi-VN" sz="4800" dirty="0">
                <a:latin typeface="Arial" panose="020B0604020202020204" pitchFamily="34" charset="0"/>
                <a:cs typeface="Arial" panose="020B0604020202020204" pitchFamily="34" charset="0"/>
              </a:rPr>
              <a:t>A Formális oktatáson kívüli fejlesztések, alterna</a:t>
            </a:r>
            <a:r>
              <a:rPr lang="hu-HU" sz="4800" dirty="0" err="1">
                <a:latin typeface="Arial" panose="020B0604020202020204" pitchFamily="34" charset="0"/>
                <a:cs typeface="Arial" panose="020B0604020202020204" pitchFamily="34" charset="0"/>
              </a:rPr>
              <a:t>tí</a:t>
            </a:r>
            <a:r>
              <a:rPr lang="vi-VN" sz="4800" dirty="0">
                <a:latin typeface="Arial" panose="020B0604020202020204" pitchFamily="34" charset="0"/>
                <a:cs typeface="Arial" panose="020B0604020202020204" pitchFamily="34" charset="0"/>
              </a:rPr>
              <a:t>v oktatást segítő programok, bűnmegelőzést elősegítő programok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vi-VN" sz="4800" dirty="0">
                <a:latin typeface="Arial" panose="020B0604020202020204" pitchFamily="34" charset="0"/>
                <a:cs typeface="Arial" panose="020B0604020202020204" pitchFamily="34" charset="0"/>
              </a:rPr>
              <a:t>ejlesztése Esztergomban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( megújult Bástya központ)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5293237" y="17216344"/>
            <a:ext cx="16141894" cy="6103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vi-VN" sz="4800" dirty="0">
                <a:latin typeface="Arial" panose="020B0604020202020204" pitchFamily="34" charset="0"/>
                <a:cs typeface="Arial" panose="020B0604020202020204" pitchFamily="34" charset="0"/>
              </a:rPr>
              <a:t>Fenntarthatósághoz és egészséges minőségi életmódhoz kapcsolódó komplex programok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4800" dirty="0">
                <a:latin typeface="Arial" panose="020B0604020202020204" pitchFamily="34" charset="0"/>
                <a:cs typeface="Arial" panose="020B0604020202020204" pitchFamily="34" charset="0"/>
              </a:rPr>
              <a:t>Esztergomban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(megújult Bástya központ). Társadalmi befogadás, társadalmi kohézió és identitás, munkaerő-piaci kompetenciák, együttműködés erősítése, ifjúságot célzó tevékenységek, kulturális és társadalmi részvételt támogató tevékenységek, programok megrendezése, valamint készség és képességfejlesztő programok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  <a:sym typeface="Montserrat Light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30290673" y="7009862"/>
            <a:ext cx="15020414" cy="6103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A Szociális városrehabilitációt elősegítő komplex szociális-integrációs program megvalósítása Esztergom-Kertváros Akcióterületen.  A  folyamatos szociális munkának a lehetőségének a biztosítása önkormányzati szolgálati bérlakás kialakításával és közösségi funkciókat kiszolgáló szolgáltatóház létrehozásával és az ehhez kapcsolódó integrációs programokkal. </a:t>
            </a:r>
          </a:p>
        </p:txBody>
      </p:sp>
      <p:sp>
        <p:nvSpPr>
          <p:cNvPr id="44" name="Szövegdoboz 43">
            <a:extLst>
              <a:ext uri="{FF2B5EF4-FFF2-40B4-BE49-F238E27FC236}">
                <a16:creationId xmlns:a16="http://schemas.microsoft.com/office/drawing/2014/main" id="{77D3FEDA-6220-291C-6FAD-2AEB32DF8187}"/>
              </a:ext>
            </a:extLst>
          </p:cNvPr>
          <p:cNvSpPr txBox="1"/>
          <p:nvPr/>
        </p:nvSpPr>
        <p:spPr>
          <a:xfrm>
            <a:off x="2732418" y="2144215"/>
            <a:ext cx="3087178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b="1" cap="all" dirty="0">
                <a:latin typeface="Arial Bold"/>
              </a:rPr>
              <a:t>Esélyteremtő beavatkozások Komárom-Esztergom vármegyében, 2021-2027</a:t>
            </a:r>
          </a:p>
        </p:txBody>
      </p:sp>
      <p:sp>
        <p:nvSpPr>
          <p:cNvPr id="46" name="Szövegdoboz 45">
            <a:extLst>
              <a:ext uri="{FF2B5EF4-FFF2-40B4-BE49-F238E27FC236}">
                <a16:creationId xmlns:a16="http://schemas.microsoft.com/office/drawing/2014/main" id="{7E81BE62-B308-D6E0-DA18-119FF32C397F}"/>
              </a:ext>
            </a:extLst>
          </p:cNvPr>
          <p:cNvSpPr txBox="1"/>
          <p:nvPr/>
        </p:nvSpPr>
        <p:spPr>
          <a:xfrm>
            <a:off x="2732418" y="5539543"/>
            <a:ext cx="97897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9600" b="1" cap="all" dirty="0">
                <a:latin typeface="Arial Bold"/>
              </a:rPr>
              <a:t>TOP_PLUSZ</a:t>
            </a:r>
          </a:p>
        </p:txBody>
      </p:sp>
      <p:sp>
        <p:nvSpPr>
          <p:cNvPr id="48" name="Szövegdoboz 47">
            <a:extLst>
              <a:ext uri="{FF2B5EF4-FFF2-40B4-BE49-F238E27FC236}">
                <a16:creationId xmlns:a16="http://schemas.microsoft.com/office/drawing/2014/main" id="{153A79D8-28A6-C6F1-BE40-0251D5E84B92}"/>
              </a:ext>
            </a:extLst>
          </p:cNvPr>
          <p:cNvSpPr txBox="1"/>
          <p:nvPr/>
        </p:nvSpPr>
        <p:spPr>
          <a:xfrm>
            <a:off x="2872047" y="8041896"/>
            <a:ext cx="232219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cap="all" dirty="0">
                <a:latin typeface="Arial Bold"/>
              </a:rPr>
              <a:t>ESZTERGOM (TVP-ben rögzített projektek)</a:t>
            </a:r>
          </a:p>
        </p:txBody>
      </p:sp>
      <p:sp>
        <p:nvSpPr>
          <p:cNvPr id="50" name="Szövegdoboz 49">
            <a:extLst>
              <a:ext uri="{FF2B5EF4-FFF2-40B4-BE49-F238E27FC236}">
                <a16:creationId xmlns:a16="http://schemas.microsoft.com/office/drawing/2014/main" id="{8ED58D68-4740-17B5-CF43-D3426F275D2C}"/>
              </a:ext>
            </a:extLst>
          </p:cNvPr>
          <p:cNvSpPr txBox="1"/>
          <p:nvPr/>
        </p:nvSpPr>
        <p:spPr>
          <a:xfrm>
            <a:off x="14685367" y="23989210"/>
            <a:ext cx="17218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6000" b="1" cap="all" dirty="0">
                <a:latin typeface="Arial Bold"/>
              </a:rPr>
              <a:t>Összes forrás: 494.000.000 Ft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2">
            <a:extLst>
              <a:ext uri="{FF2B5EF4-FFF2-40B4-BE49-F238E27FC236}">
                <a16:creationId xmlns:a16="http://schemas.microsoft.com/office/drawing/2014/main" id="{00119A92-72AB-9B5F-2B8C-5F4A22E6725E}"/>
              </a:ext>
            </a:extLst>
          </p:cNvPr>
          <p:cNvSpPr/>
          <p:nvPr/>
        </p:nvSpPr>
        <p:spPr>
          <a:xfrm flipH="1" flipV="1">
            <a:off x="0" y="0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3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12735230" y="2577564"/>
            <a:ext cx="49161045" cy="5735418"/>
            <a:chOff x="0" y="0"/>
            <a:chExt cx="1876002" cy="21886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876002" cy="218865"/>
            </a:xfrm>
            <a:custGeom>
              <a:avLst/>
              <a:gdLst/>
              <a:ahLst/>
              <a:cxnLst/>
              <a:rect l="l" t="t" r="r" b="b"/>
              <a:pathLst>
                <a:path w="1876002" h="218865">
                  <a:moveTo>
                    <a:pt x="1672802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876002" y="218865"/>
                  </a:lnTo>
                  <a:lnTo>
                    <a:pt x="1672802" y="0"/>
                  </a:lnTo>
                  <a:close/>
                </a:path>
              </a:pathLst>
            </a:custGeom>
            <a:solidFill>
              <a:srgbClr val="487173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101600" y="-19050"/>
              <a:ext cx="1672802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grpSp>
        <p:nvGrpSpPr>
          <p:cNvPr id="10" name="Group 10"/>
          <p:cNvGrpSpPr/>
          <p:nvPr/>
        </p:nvGrpSpPr>
        <p:grpSpPr>
          <a:xfrm rot="1754064">
            <a:off x="35403172" y="15820404"/>
            <a:ext cx="8419119" cy="8419119"/>
            <a:chOff x="0" y="0"/>
            <a:chExt cx="4872604" cy="487260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872609" cy="4872609"/>
            </a:xfrm>
            <a:custGeom>
              <a:avLst/>
              <a:gdLst/>
              <a:ahLst/>
              <a:cxnLst/>
              <a:rect l="l" t="t" r="r" b="b"/>
              <a:pathLst>
                <a:path w="4872609" h="4872609">
                  <a:moveTo>
                    <a:pt x="1061593" y="2436241"/>
                  </a:moveTo>
                  <a:cubicBezTo>
                    <a:pt x="1061593" y="1687957"/>
                    <a:pt x="1688084" y="1061466"/>
                    <a:pt x="2436368" y="1061466"/>
                  </a:cubicBezTo>
                  <a:cubicBezTo>
                    <a:pt x="3202051" y="1061466"/>
                    <a:pt x="3811143" y="1687957"/>
                    <a:pt x="3811143" y="2436241"/>
                  </a:cubicBezTo>
                  <a:cubicBezTo>
                    <a:pt x="3811143" y="3201924"/>
                    <a:pt x="3202051" y="3811016"/>
                    <a:pt x="2436368" y="3811016"/>
                  </a:cubicBezTo>
                  <a:cubicBezTo>
                    <a:pt x="2436368" y="4872609"/>
                    <a:pt x="2436368" y="4872609"/>
                    <a:pt x="2436368" y="4872609"/>
                  </a:cubicBezTo>
                  <a:cubicBezTo>
                    <a:pt x="3776345" y="4872609"/>
                    <a:pt x="4872609" y="3776218"/>
                    <a:pt x="4872609" y="2436368"/>
                  </a:cubicBezTo>
                  <a:cubicBezTo>
                    <a:pt x="4872609" y="1096518"/>
                    <a:pt x="3776218" y="0"/>
                    <a:pt x="2436241" y="0"/>
                  </a:cubicBezTo>
                  <a:cubicBezTo>
                    <a:pt x="1096264" y="0"/>
                    <a:pt x="0" y="1096391"/>
                    <a:pt x="0" y="2436241"/>
                  </a:cubicBezTo>
                  <a:lnTo>
                    <a:pt x="1061593" y="2436241"/>
                  </a:lnTo>
                  <a:close/>
                </a:path>
              </a:pathLst>
            </a:custGeom>
            <a:solidFill>
              <a:srgbClr val="799A92">
                <a:alpha val="16863"/>
              </a:srgbClr>
            </a:solidFill>
          </p:spPr>
        </p:sp>
      </p:grpSp>
      <p:grpSp>
        <p:nvGrpSpPr>
          <p:cNvPr id="14" name="Group 14"/>
          <p:cNvGrpSpPr/>
          <p:nvPr/>
        </p:nvGrpSpPr>
        <p:grpSpPr>
          <a:xfrm rot="1562602">
            <a:off x="29553804" y="12741901"/>
            <a:ext cx="8419119" cy="8421613"/>
            <a:chOff x="0" y="0"/>
            <a:chExt cx="4872604" cy="487404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872482" cy="4874006"/>
            </a:xfrm>
            <a:custGeom>
              <a:avLst/>
              <a:gdLst/>
              <a:ahLst/>
              <a:cxnLst/>
              <a:rect l="l" t="t" r="r" b="b"/>
              <a:pathLst>
                <a:path w="4872482" h="4874006">
                  <a:moveTo>
                    <a:pt x="3811016" y="2437003"/>
                  </a:moveTo>
                  <a:cubicBezTo>
                    <a:pt x="3811016" y="3202940"/>
                    <a:pt x="3201924" y="3812159"/>
                    <a:pt x="2436241" y="3812159"/>
                  </a:cubicBezTo>
                  <a:cubicBezTo>
                    <a:pt x="1687957" y="3812159"/>
                    <a:pt x="1061466" y="3202940"/>
                    <a:pt x="1061466" y="2437003"/>
                  </a:cubicBezTo>
                  <a:cubicBezTo>
                    <a:pt x="1061466" y="1688465"/>
                    <a:pt x="1687957" y="1061847"/>
                    <a:pt x="2436241" y="1061847"/>
                  </a:cubicBezTo>
                  <a:cubicBezTo>
                    <a:pt x="2436241" y="0"/>
                    <a:pt x="2436241" y="0"/>
                    <a:pt x="2436241" y="0"/>
                  </a:cubicBezTo>
                  <a:cubicBezTo>
                    <a:pt x="1096391" y="0"/>
                    <a:pt x="0" y="1096645"/>
                    <a:pt x="0" y="2437003"/>
                  </a:cubicBezTo>
                  <a:cubicBezTo>
                    <a:pt x="0" y="3777361"/>
                    <a:pt x="1096391" y="4874006"/>
                    <a:pt x="2436241" y="4874006"/>
                  </a:cubicBezTo>
                  <a:cubicBezTo>
                    <a:pt x="3776091" y="4874006"/>
                    <a:pt x="4872482" y="3777361"/>
                    <a:pt x="4872482" y="2437003"/>
                  </a:cubicBezTo>
                  <a:lnTo>
                    <a:pt x="3811016" y="2437003"/>
                  </a:lnTo>
                  <a:close/>
                </a:path>
              </a:pathLst>
            </a:custGeom>
            <a:solidFill>
              <a:srgbClr val="799A92">
                <a:alpha val="16863"/>
              </a:srgbClr>
            </a:solidFill>
          </p:spPr>
        </p:sp>
      </p:grpSp>
      <p:grpSp>
        <p:nvGrpSpPr>
          <p:cNvPr id="19" name="Group 19"/>
          <p:cNvGrpSpPr/>
          <p:nvPr/>
        </p:nvGrpSpPr>
        <p:grpSpPr>
          <a:xfrm rot="155383">
            <a:off x="37650190" y="18098886"/>
            <a:ext cx="3867113" cy="3867113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22" name="Group 22"/>
          <p:cNvGrpSpPr/>
          <p:nvPr/>
        </p:nvGrpSpPr>
        <p:grpSpPr>
          <a:xfrm rot="155383">
            <a:off x="31663460" y="14864056"/>
            <a:ext cx="3979298" cy="3979298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sp>
        <p:nvSpPr>
          <p:cNvPr id="26" name="Freeform 26"/>
          <p:cNvSpPr/>
          <p:nvPr/>
        </p:nvSpPr>
        <p:spPr>
          <a:xfrm rot="155383">
            <a:off x="32506406" y="15596753"/>
            <a:ext cx="2293407" cy="2327258"/>
          </a:xfrm>
          <a:custGeom>
            <a:avLst/>
            <a:gdLst/>
            <a:ahLst/>
            <a:cxnLst/>
            <a:rect l="l" t="t" r="r" b="b"/>
            <a:pathLst>
              <a:path w="902910" h="916237">
                <a:moveTo>
                  <a:pt x="0" y="0"/>
                </a:moveTo>
                <a:lnTo>
                  <a:pt x="902910" y="0"/>
                </a:lnTo>
                <a:lnTo>
                  <a:pt x="902910" y="916237"/>
                </a:lnTo>
                <a:lnTo>
                  <a:pt x="0" y="91623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2653670" y="3732675"/>
            <a:ext cx="27921875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solidFill>
                  <a:schemeClr val="bg1"/>
                </a:solidFill>
                <a:latin typeface="Arial Bold"/>
              </a:rPr>
              <a:t>Esélyteremtő beavatkozások Komárom-Esztergom vármegyében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328841" y="8000594"/>
            <a:ext cx="14450423" cy="699744"/>
            <a:chOff x="0" y="0"/>
            <a:chExt cx="4519796" cy="218865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4519796" cy="218865"/>
            </a:xfrm>
            <a:custGeom>
              <a:avLst/>
              <a:gdLst/>
              <a:ahLst/>
              <a:cxnLst/>
              <a:rect l="l" t="t" r="r" b="b"/>
              <a:pathLst>
                <a:path w="4519796" h="218865">
                  <a:moveTo>
                    <a:pt x="4316596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4519796" y="218865"/>
                  </a:lnTo>
                  <a:lnTo>
                    <a:pt x="4316596" y="0"/>
                  </a:lnTo>
                  <a:close/>
                </a:path>
              </a:pathLst>
            </a:custGeom>
            <a:solidFill>
              <a:srgbClr val="799A92"/>
            </a:solidFill>
            <a:ln cap="sq">
              <a:noFill/>
              <a:prstDash val="solid"/>
              <a:miter/>
            </a:ln>
          </p:spPr>
        </p:sp>
        <p:sp>
          <p:nvSpPr>
            <p:cNvPr id="30" name="TextBox 30"/>
            <p:cNvSpPr txBox="1"/>
            <p:nvPr/>
          </p:nvSpPr>
          <p:spPr>
            <a:xfrm>
              <a:off x="101600" y="-19050"/>
              <a:ext cx="4316596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30697508" y="-331167"/>
            <a:ext cx="24216574" cy="2825249"/>
            <a:chOff x="0" y="0"/>
            <a:chExt cx="1876002" cy="218865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876002" cy="218865"/>
            </a:xfrm>
            <a:custGeom>
              <a:avLst/>
              <a:gdLst/>
              <a:ahLst/>
              <a:cxnLst/>
              <a:rect l="l" t="t" r="r" b="b"/>
              <a:pathLst>
                <a:path w="1876002" h="218865">
                  <a:moveTo>
                    <a:pt x="1672802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876002" y="218865"/>
                  </a:lnTo>
                  <a:lnTo>
                    <a:pt x="1672802" y="0"/>
                  </a:lnTo>
                  <a:close/>
                </a:path>
              </a:pathLst>
            </a:custGeom>
            <a:solidFill>
              <a:srgbClr val="799A92"/>
            </a:solidFill>
            <a:ln cap="sq">
              <a:noFill/>
              <a:prstDash val="solid"/>
              <a:miter/>
            </a:ln>
          </p:spPr>
        </p:sp>
        <p:sp>
          <p:nvSpPr>
            <p:cNvPr id="41" name="TextBox 41"/>
            <p:cNvSpPr txBox="1"/>
            <p:nvPr/>
          </p:nvSpPr>
          <p:spPr>
            <a:xfrm>
              <a:off x="101600" y="-19050"/>
              <a:ext cx="1672802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sp>
        <p:nvSpPr>
          <p:cNvPr id="42" name="AutoShape 42"/>
          <p:cNvSpPr/>
          <p:nvPr/>
        </p:nvSpPr>
        <p:spPr>
          <a:xfrm>
            <a:off x="-1817355" y="2445693"/>
            <a:ext cx="32820303" cy="0"/>
          </a:xfrm>
          <a:prstGeom prst="line">
            <a:avLst/>
          </a:prstGeom>
          <a:ln w="38100" cap="flat">
            <a:solidFill>
              <a:srgbClr val="799A9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3" name="Freeform 43"/>
          <p:cNvSpPr/>
          <p:nvPr/>
        </p:nvSpPr>
        <p:spPr>
          <a:xfrm rot="155383">
            <a:off x="38437044" y="18805768"/>
            <a:ext cx="2293407" cy="2293407"/>
          </a:xfrm>
          <a:custGeom>
            <a:avLst/>
            <a:gdLst/>
            <a:ahLst/>
            <a:cxnLst/>
            <a:rect l="l" t="t" r="r" b="b"/>
            <a:pathLst>
              <a:path w="902910" h="902910">
                <a:moveTo>
                  <a:pt x="0" y="0"/>
                </a:moveTo>
                <a:lnTo>
                  <a:pt x="902910" y="0"/>
                </a:lnTo>
                <a:lnTo>
                  <a:pt x="902910" y="902910"/>
                </a:lnTo>
                <a:lnTo>
                  <a:pt x="0" y="90291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5" name="Szövegdoboz 44">
            <a:extLst>
              <a:ext uri="{FF2B5EF4-FFF2-40B4-BE49-F238E27FC236}">
                <a16:creationId xmlns:a16="http://schemas.microsoft.com/office/drawing/2014/main" id="{5B318674-DC0F-C88E-6C0D-678C6F4A1614}"/>
              </a:ext>
            </a:extLst>
          </p:cNvPr>
          <p:cNvSpPr txBox="1"/>
          <p:nvPr/>
        </p:nvSpPr>
        <p:spPr>
          <a:xfrm>
            <a:off x="5642476" y="9417166"/>
            <a:ext cx="35166886" cy="3348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A „Helyi humán fejlesztések” TOP_PLUSZ-3.1.3 Felhívás (standard) 2. benyújtási szakasza </a:t>
            </a:r>
          </a:p>
          <a:p>
            <a:pPr algn="ctr">
              <a:lnSpc>
                <a:spcPts val="6000"/>
              </a:lnSpc>
              <a:spcBef>
                <a:spcPts val="1800"/>
              </a:spcBef>
            </a:pP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2024. október 1-én nyílik meg és november 29-ig pályázható.</a:t>
            </a:r>
          </a:p>
          <a:p>
            <a:pPr algn="ctr">
              <a:lnSpc>
                <a:spcPts val="6000"/>
              </a:lnSpc>
            </a:pPr>
            <a:endParaRPr lang="hu-HU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6000"/>
              </a:lnSpc>
            </a:pP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A vállalt tevékenységeknek már a pályázat benyújtásakor illeszkedni kell a hatályos vármegyei SZÚT-hoz és VEP-</a:t>
            </a:r>
            <a:r>
              <a:rPr lang="hu-HU" sz="4800" b="1" dirty="0" err="1">
                <a:latin typeface="Arial" panose="020B0604020202020204" pitchFamily="34" charset="0"/>
                <a:cs typeface="Arial" panose="020B0604020202020204" pitchFamily="34" charset="0"/>
              </a:rPr>
              <a:t>hez</a:t>
            </a: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47" name="Szövegdoboz 46">
            <a:extLst>
              <a:ext uri="{FF2B5EF4-FFF2-40B4-BE49-F238E27FC236}">
                <a16:creationId xmlns:a16="http://schemas.microsoft.com/office/drawing/2014/main" id="{D7FE0D56-74B4-8D76-1383-153AB568E5AB}"/>
              </a:ext>
            </a:extLst>
          </p:cNvPr>
          <p:cNvSpPr txBox="1"/>
          <p:nvPr/>
        </p:nvSpPr>
        <p:spPr>
          <a:xfrm>
            <a:off x="3877251" y="14675483"/>
            <a:ext cx="18964908" cy="4079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000"/>
              </a:lnSpc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Teljes rendelkezésre álló keretösszeg: 983.478.690 Ft</a:t>
            </a:r>
          </a:p>
          <a:p>
            <a:pPr>
              <a:lnSpc>
                <a:spcPts val="8000"/>
              </a:lnSpc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Komáromi tengely és hídfőváros térség: 404.478.690 Ft</a:t>
            </a:r>
          </a:p>
          <a:p>
            <a:pPr>
              <a:lnSpc>
                <a:spcPts val="8000"/>
              </a:lnSpc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Városhálózati csomópont és településegyüttes: 258.000.000 Ft</a:t>
            </a:r>
          </a:p>
          <a:p>
            <a:pPr>
              <a:lnSpc>
                <a:spcPts val="8000"/>
              </a:lnSpc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Esztergomi tengely és hídfőváros térség: 321.000.000 Ft</a:t>
            </a:r>
          </a:p>
        </p:txBody>
      </p:sp>
      <p:sp>
        <p:nvSpPr>
          <p:cNvPr id="49" name="Szövegdoboz 48">
            <a:extLst>
              <a:ext uri="{FF2B5EF4-FFF2-40B4-BE49-F238E27FC236}">
                <a16:creationId xmlns:a16="http://schemas.microsoft.com/office/drawing/2014/main" id="{F992946A-0393-D12A-F751-B6F49259E433}"/>
              </a:ext>
            </a:extLst>
          </p:cNvPr>
          <p:cNvSpPr txBox="1"/>
          <p:nvPr/>
        </p:nvSpPr>
        <p:spPr>
          <a:xfrm>
            <a:off x="3751049" y="19866001"/>
            <a:ext cx="23408094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Igényelhető vissza nem térítendő támogatás minimum összege: 20.000.000 Ft</a:t>
            </a:r>
          </a:p>
          <a:p>
            <a:pPr>
              <a:spcBef>
                <a:spcPts val="3000"/>
              </a:spcBef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Igényelhető vissza nem térítendő támogatás  maximum összege: 100.000.000 Ft</a:t>
            </a:r>
          </a:p>
        </p:txBody>
      </p:sp>
      <p:sp>
        <p:nvSpPr>
          <p:cNvPr id="88" name="Szövegdoboz 87">
            <a:extLst>
              <a:ext uri="{FF2B5EF4-FFF2-40B4-BE49-F238E27FC236}">
                <a16:creationId xmlns:a16="http://schemas.microsoft.com/office/drawing/2014/main" id="{E2EC63A7-4040-F853-9F81-2C7ADAB8D24A}"/>
              </a:ext>
            </a:extLst>
          </p:cNvPr>
          <p:cNvSpPr txBox="1"/>
          <p:nvPr/>
        </p:nvSpPr>
        <p:spPr>
          <a:xfrm>
            <a:off x="3751049" y="13483828"/>
            <a:ext cx="138007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cap="all" dirty="0">
                <a:latin typeface="Arial" panose="020B0604020202020204" pitchFamily="34" charset="0"/>
                <a:cs typeface="Arial" panose="020B0604020202020204" pitchFamily="34" charset="0"/>
              </a:rPr>
              <a:t>Forráskeretek</a:t>
            </a:r>
            <a:endParaRPr lang="hu-HU" sz="5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Freeform 2">
            <a:extLst>
              <a:ext uri="{FF2B5EF4-FFF2-40B4-BE49-F238E27FC236}">
                <a16:creationId xmlns:a16="http://schemas.microsoft.com/office/drawing/2014/main" id="{E387C74A-7120-B375-040D-2CE9268D0E69}"/>
              </a:ext>
            </a:extLst>
          </p:cNvPr>
          <p:cNvSpPr/>
          <p:nvPr/>
        </p:nvSpPr>
        <p:spPr>
          <a:xfrm flipH="1" flipV="1">
            <a:off x="-35719" y="-93659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288945" y="5694231"/>
            <a:ext cx="2958145" cy="4852472"/>
            <a:chOff x="0" y="0"/>
            <a:chExt cx="1451520" cy="2381040"/>
          </a:xfrm>
        </p:grpSpPr>
        <p:sp>
          <p:nvSpPr>
            <p:cNvPr id="11" name="Freeform 11"/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6645507" y="7352319"/>
            <a:ext cx="827576" cy="1537765"/>
            <a:chOff x="0" y="0"/>
            <a:chExt cx="406080" cy="754560"/>
          </a:xfrm>
          <a:solidFill>
            <a:srgbClr val="799A92"/>
          </a:solidFill>
        </p:grpSpPr>
        <p:sp>
          <p:nvSpPr>
            <p:cNvPr id="13" name="Freeform 13"/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4" name="Group 14"/>
          <p:cNvGrpSpPr/>
          <p:nvPr/>
        </p:nvGrpSpPr>
        <p:grpSpPr>
          <a:xfrm>
            <a:off x="7539176" y="6144703"/>
            <a:ext cx="15028429" cy="3906041"/>
            <a:chOff x="0" y="0"/>
            <a:chExt cx="7374240" cy="191664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solidFill>
              <a:srgbClr val="799A92"/>
            </a:solidFill>
          </p:spPr>
          <p:txBody>
            <a:bodyPr/>
            <a:lstStyle/>
            <a:p>
              <a:endParaRPr lang="hu-HU" dirty="0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060666" y="10489477"/>
            <a:ext cx="2959610" cy="4852472"/>
            <a:chOff x="0" y="0"/>
            <a:chExt cx="1452240" cy="2381040"/>
          </a:xfrm>
          <a:solidFill>
            <a:srgbClr val="487173"/>
          </a:solidFill>
        </p:grpSpPr>
        <p:sp>
          <p:nvSpPr>
            <p:cNvPr id="17" name="Freeform 17"/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8" name="Group 18"/>
          <p:cNvGrpSpPr/>
          <p:nvPr/>
        </p:nvGrpSpPr>
        <p:grpSpPr>
          <a:xfrm>
            <a:off x="16806790" y="12147564"/>
            <a:ext cx="827576" cy="1537765"/>
            <a:chOff x="0" y="0"/>
            <a:chExt cx="406080" cy="754560"/>
          </a:xfrm>
          <a:solidFill>
            <a:srgbClr val="487173"/>
          </a:solidFill>
        </p:grpSpPr>
        <p:sp>
          <p:nvSpPr>
            <p:cNvPr id="19" name="Freeform 19"/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0" name="Group 20"/>
          <p:cNvGrpSpPr/>
          <p:nvPr/>
        </p:nvGrpSpPr>
        <p:grpSpPr>
          <a:xfrm>
            <a:off x="1740211" y="10939949"/>
            <a:ext cx="15034297" cy="3906041"/>
            <a:chOff x="0" y="0"/>
            <a:chExt cx="7377120" cy="1916640"/>
          </a:xfrm>
          <a:solidFill>
            <a:srgbClr val="487173"/>
          </a:solidFill>
        </p:grpSpPr>
        <p:sp>
          <p:nvSpPr>
            <p:cNvPr id="21" name="Freeform 21"/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grpFill/>
          </p:spPr>
        </p:sp>
      </p:grpSp>
      <p:grpSp>
        <p:nvGrpSpPr>
          <p:cNvPr id="23" name="Group 23"/>
          <p:cNvGrpSpPr/>
          <p:nvPr/>
        </p:nvGrpSpPr>
        <p:grpSpPr>
          <a:xfrm>
            <a:off x="5903063" y="16152628"/>
            <a:ext cx="2958145" cy="4852472"/>
            <a:chOff x="0" y="0"/>
            <a:chExt cx="1451520" cy="2381040"/>
          </a:xfrm>
          <a:solidFill>
            <a:srgbClr val="799A92"/>
          </a:solidFill>
        </p:grpSpPr>
        <p:sp>
          <p:nvSpPr>
            <p:cNvPr id="24" name="Freeform 24"/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5" name="Group 25"/>
          <p:cNvGrpSpPr/>
          <p:nvPr/>
        </p:nvGrpSpPr>
        <p:grpSpPr>
          <a:xfrm>
            <a:off x="6259627" y="17810716"/>
            <a:ext cx="827576" cy="1537765"/>
            <a:chOff x="0" y="0"/>
            <a:chExt cx="406080" cy="754560"/>
          </a:xfrm>
          <a:solidFill>
            <a:srgbClr val="799A92"/>
          </a:solidFill>
        </p:grpSpPr>
        <p:sp>
          <p:nvSpPr>
            <p:cNvPr id="26" name="Freeform 26"/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7" name="Group 27"/>
          <p:cNvGrpSpPr/>
          <p:nvPr/>
        </p:nvGrpSpPr>
        <p:grpSpPr>
          <a:xfrm>
            <a:off x="7037313" y="16603100"/>
            <a:ext cx="15028429" cy="3906041"/>
            <a:chOff x="0" y="0"/>
            <a:chExt cx="7374240" cy="1916640"/>
          </a:xfrm>
          <a:solidFill>
            <a:srgbClr val="799A92"/>
          </a:solidFill>
        </p:grpSpPr>
        <p:sp>
          <p:nvSpPr>
            <p:cNvPr id="28" name="Freeform 28"/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29" name="Group 29"/>
          <p:cNvGrpSpPr/>
          <p:nvPr/>
        </p:nvGrpSpPr>
        <p:grpSpPr>
          <a:xfrm>
            <a:off x="14674784" y="20947874"/>
            <a:ext cx="2959610" cy="4852472"/>
            <a:chOff x="0" y="0"/>
            <a:chExt cx="1452240" cy="2381040"/>
          </a:xfrm>
          <a:solidFill>
            <a:srgbClr val="487173"/>
          </a:solidFill>
        </p:grpSpPr>
        <p:sp>
          <p:nvSpPr>
            <p:cNvPr id="30" name="Freeform 30"/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1" name="Group 31"/>
          <p:cNvGrpSpPr/>
          <p:nvPr/>
        </p:nvGrpSpPr>
        <p:grpSpPr>
          <a:xfrm>
            <a:off x="16420911" y="22605961"/>
            <a:ext cx="827576" cy="1537765"/>
            <a:chOff x="0" y="0"/>
            <a:chExt cx="406080" cy="754560"/>
          </a:xfrm>
          <a:solidFill>
            <a:srgbClr val="487173"/>
          </a:solidFill>
        </p:grpSpPr>
        <p:sp>
          <p:nvSpPr>
            <p:cNvPr id="32" name="Freeform 32"/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3" name="Group 33"/>
          <p:cNvGrpSpPr/>
          <p:nvPr/>
        </p:nvGrpSpPr>
        <p:grpSpPr>
          <a:xfrm>
            <a:off x="699406" y="21603906"/>
            <a:ext cx="15034297" cy="3906041"/>
            <a:chOff x="0" y="0"/>
            <a:chExt cx="7377120" cy="1916640"/>
          </a:xfrm>
          <a:solidFill>
            <a:srgbClr val="487173"/>
          </a:solidFill>
        </p:grpSpPr>
        <p:sp>
          <p:nvSpPr>
            <p:cNvPr id="34" name="Freeform 34"/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grpFill/>
          </p:spPr>
        </p:sp>
      </p:grpSp>
      <p:sp>
        <p:nvSpPr>
          <p:cNvPr id="38" name="TextBox 38"/>
          <p:cNvSpPr txBox="1"/>
          <p:nvPr/>
        </p:nvSpPr>
        <p:spPr>
          <a:xfrm>
            <a:off x="2783274" y="2106983"/>
            <a:ext cx="14237912" cy="24413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843"/>
              </a:lnSpc>
              <a:spcBef>
                <a:spcPct val="0"/>
              </a:spcBef>
            </a:pPr>
            <a:r>
              <a:rPr lang="en-US" sz="15103" spc="1478">
                <a:solidFill>
                  <a:srgbClr val="FFFFFF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Overview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9593595" y="6989414"/>
            <a:ext cx="11652361" cy="1938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Szociális alapszolgáltatásokhoz és gyermekjóléti alapellátásokhoz kapcsolódó</a:t>
            </a:r>
            <a:b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szemléletformálás 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3500668" y="6989414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en-US" sz="11128" spc="109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01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8020276" y="11719221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en-US" sz="11128" spc="109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02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9264026" y="17947770"/>
            <a:ext cx="10858394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Szolgáltatásokhoz való hozzáférés javítása, összehangolása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3114788" y="17447811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en-US" sz="11128" spc="109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03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7634394" y="22177618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en-US" sz="11128" spc="109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04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3772573" y="11627908"/>
            <a:ext cx="11764346" cy="25853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Közösségi programok a hátrányos helyzetű csoportokat érintően a társadalmi befogadás, társadalmi kohézió és identitás, munkaerő-piaci kompetenciák, együttműködés erősítésére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3222630" y="22186228"/>
            <a:ext cx="9235668" cy="2585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Egészségfejlesztés és egészségügyi prevenciós programok szervezése, a programokra</a:t>
            </a:r>
            <a:b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4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való eljutás segítése </a:t>
            </a:r>
          </a:p>
        </p:txBody>
      </p:sp>
      <p:sp>
        <p:nvSpPr>
          <p:cNvPr id="48" name="TextBox 27">
            <a:extLst>
              <a:ext uri="{FF2B5EF4-FFF2-40B4-BE49-F238E27FC236}">
                <a16:creationId xmlns:a16="http://schemas.microsoft.com/office/drawing/2014/main" id="{644CFC9C-02CA-079D-BB93-9D057C9A375F}"/>
              </a:ext>
            </a:extLst>
          </p:cNvPr>
          <p:cNvSpPr txBox="1"/>
          <p:nvPr/>
        </p:nvSpPr>
        <p:spPr>
          <a:xfrm>
            <a:off x="1575658" y="1186480"/>
            <a:ext cx="27921875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latin typeface="Arial Bold"/>
              </a:rPr>
              <a:t>Esélyteremtő beavatkozások Komárom-Esztergom vármegyében</a:t>
            </a:r>
          </a:p>
        </p:txBody>
      </p:sp>
      <p:grpSp>
        <p:nvGrpSpPr>
          <p:cNvPr id="79" name="Group 10">
            <a:extLst>
              <a:ext uri="{FF2B5EF4-FFF2-40B4-BE49-F238E27FC236}">
                <a16:creationId xmlns:a16="http://schemas.microsoft.com/office/drawing/2014/main" id="{2BE2F770-2EED-537D-5CE8-4FA09C42C1C7}"/>
              </a:ext>
            </a:extLst>
          </p:cNvPr>
          <p:cNvGrpSpPr/>
          <p:nvPr/>
        </p:nvGrpSpPr>
        <p:grpSpPr>
          <a:xfrm>
            <a:off x="27628013" y="5576781"/>
            <a:ext cx="2958145" cy="4852472"/>
            <a:chOff x="0" y="0"/>
            <a:chExt cx="1451520" cy="2381040"/>
          </a:xfrm>
          <a:solidFill>
            <a:srgbClr val="799A92"/>
          </a:solidFill>
        </p:grpSpPr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A9A5F614-B20A-5D48-CB63-9772EAF120A2}"/>
                </a:ext>
              </a:extLst>
            </p:cNvPr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81" name="Group 12">
            <a:extLst>
              <a:ext uri="{FF2B5EF4-FFF2-40B4-BE49-F238E27FC236}">
                <a16:creationId xmlns:a16="http://schemas.microsoft.com/office/drawing/2014/main" id="{09133E39-8583-D1C1-903E-276FC0FDC185}"/>
              </a:ext>
            </a:extLst>
          </p:cNvPr>
          <p:cNvGrpSpPr/>
          <p:nvPr/>
        </p:nvGrpSpPr>
        <p:grpSpPr>
          <a:xfrm>
            <a:off x="27984575" y="7234869"/>
            <a:ext cx="827576" cy="1537765"/>
            <a:chOff x="0" y="0"/>
            <a:chExt cx="406080" cy="754560"/>
          </a:xfrm>
          <a:solidFill>
            <a:srgbClr val="799A92"/>
          </a:solidFill>
        </p:grpSpPr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875F16BC-9812-0356-5A24-0C43D57A1A82}"/>
                </a:ext>
              </a:extLst>
            </p:cNvPr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83" name="Group 14">
            <a:extLst>
              <a:ext uri="{FF2B5EF4-FFF2-40B4-BE49-F238E27FC236}">
                <a16:creationId xmlns:a16="http://schemas.microsoft.com/office/drawing/2014/main" id="{2454387F-0A3D-6D75-B2FE-AC9AF1E9F61B}"/>
              </a:ext>
            </a:extLst>
          </p:cNvPr>
          <p:cNvGrpSpPr/>
          <p:nvPr/>
        </p:nvGrpSpPr>
        <p:grpSpPr>
          <a:xfrm>
            <a:off x="28878244" y="6027253"/>
            <a:ext cx="15028429" cy="3906041"/>
            <a:chOff x="0" y="0"/>
            <a:chExt cx="7374240" cy="1916640"/>
          </a:xfrm>
          <a:solidFill>
            <a:srgbClr val="799A92"/>
          </a:solidFill>
        </p:grpSpPr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CD6F32C0-A5D5-EEC3-747A-C4A8ED4FD98F}"/>
                </a:ext>
              </a:extLst>
            </p:cNvPr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85" name="Group 16">
            <a:extLst>
              <a:ext uri="{FF2B5EF4-FFF2-40B4-BE49-F238E27FC236}">
                <a16:creationId xmlns:a16="http://schemas.microsoft.com/office/drawing/2014/main" id="{E01D46BD-E001-43DA-EBA4-4A79A06624BB}"/>
              </a:ext>
            </a:extLst>
          </p:cNvPr>
          <p:cNvGrpSpPr/>
          <p:nvPr/>
        </p:nvGrpSpPr>
        <p:grpSpPr>
          <a:xfrm>
            <a:off x="36399734" y="10372027"/>
            <a:ext cx="2959610" cy="4852472"/>
            <a:chOff x="0" y="0"/>
            <a:chExt cx="1452240" cy="2381040"/>
          </a:xfrm>
          <a:solidFill>
            <a:srgbClr val="487173"/>
          </a:solidFill>
        </p:grpSpPr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EF0D035A-F20F-2EF1-CEFD-E243A00ABD74}"/>
                </a:ext>
              </a:extLst>
            </p:cNvPr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87" name="Group 18">
            <a:extLst>
              <a:ext uri="{FF2B5EF4-FFF2-40B4-BE49-F238E27FC236}">
                <a16:creationId xmlns:a16="http://schemas.microsoft.com/office/drawing/2014/main" id="{DB27CF85-5A8A-A8B9-FED8-CB7A47B46FF7}"/>
              </a:ext>
            </a:extLst>
          </p:cNvPr>
          <p:cNvGrpSpPr/>
          <p:nvPr/>
        </p:nvGrpSpPr>
        <p:grpSpPr>
          <a:xfrm>
            <a:off x="38145858" y="12030114"/>
            <a:ext cx="827576" cy="1537765"/>
            <a:chOff x="0" y="0"/>
            <a:chExt cx="406080" cy="754560"/>
          </a:xfrm>
          <a:solidFill>
            <a:srgbClr val="487173"/>
          </a:solidFill>
        </p:grpSpPr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1142A79E-5AC7-958D-4C2A-8377AD9E4A21}"/>
                </a:ext>
              </a:extLst>
            </p:cNvPr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89" name="Group 20">
            <a:extLst>
              <a:ext uri="{FF2B5EF4-FFF2-40B4-BE49-F238E27FC236}">
                <a16:creationId xmlns:a16="http://schemas.microsoft.com/office/drawing/2014/main" id="{05FE6AC5-2F24-A31D-731D-397751B8099E}"/>
              </a:ext>
            </a:extLst>
          </p:cNvPr>
          <p:cNvGrpSpPr/>
          <p:nvPr/>
        </p:nvGrpSpPr>
        <p:grpSpPr>
          <a:xfrm>
            <a:off x="23079279" y="10822499"/>
            <a:ext cx="15034297" cy="3906041"/>
            <a:chOff x="0" y="0"/>
            <a:chExt cx="7377120" cy="1916640"/>
          </a:xfrm>
          <a:solidFill>
            <a:srgbClr val="487173"/>
          </a:solidFill>
        </p:grpSpPr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EC1DB015-E578-88C5-DDE5-A805BDB3D5FC}"/>
                </a:ext>
              </a:extLst>
            </p:cNvPr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grpFill/>
          </p:spPr>
        </p:sp>
      </p:grpSp>
      <p:grpSp>
        <p:nvGrpSpPr>
          <p:cNvPr id="91" name="Group 23">
            <a:extLst>
              <a:ext uri="{FF2B5EF4-FFF2-40B4-BE49-F238E27FC236}">
                <a16:creationId xmlns:a16="http://schemas.microsoft.com/office/drawing/2014/main" id="{E4B52D4B-8198-92F7-19D7-B183A5CAD870}"/>
              </a:ext>
            </a:extLst>
          </p:cNvPr>
          <p:cNvGrpSpPr/>
          <p:nvPr/>
        </p:nvGrpSpPr>
        <p:grpSpPr>
          <a:xfrm>
            <a:off x="27242131" y="16035178"/>
            <a:ext cx="2958145" cy="4852472"/>
            <a:chOff x="0" y="0"/>
            <a:chExt cx="1451520" cy="2381040"/>
          </a:xfrm>
          <a:solidFill>
            <a:srgbClr val="799A92"/>
          </a:solidFill>
        </p:grpSpPr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C7B5C018-566C-1F35-5992-563E0CDFA6AA}"/>
                </a:ext>
              </a:extLst>
            </p:cNvPr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93" name="Group 25">
            <a:extLst>
              <a:ext uri="{FF2B5EF4-FFF2-40B4-BE49-F238E27FC236}">
                <a16:creationId xmlns:a16="http://schemas.microsoft.com/office/drawing/2014/main" id="{DA57B1A9-318F-CF73-599E-FD1D70BA6700}"/>
              </a:ext>
            </a:extLst>
          </p:cNvPr>
          <p:cNvGrpSpPr/>
          <p:nvPr/>
        </p:nvGrpSpPr>
        <p:grpSpPr>
          <a:xfrm>
            <a:off x="27598695" y="17693266"/>
            <a:ext cx="827576" cy="1537765"/>
            <a:chOff x="0" y="0"/>
            <a:chExt cx="406080" cy="754560"/>
          </a:xfrm>
          <a:solidFill>
            <a:srgbClr val="799A92"/>
          </a:solidFill>
        </p:grpSpPr>
        <p:sp>
          <p:nvSpPr>
            <p:cNvPr id="94" name="Freeform 26">
              <a:extLst>
                <a:ext uri="{FF2B5EF4-FFF2-40B4-BE49-F238E27FC236}">
                  <a16:creationId xmlns:a16="http://schemas.microsoft.com/office/drawing/2014/main" id="{E37B62EA-0146-09E2-A2EC-450A16AFEECD}"/>
                </a:ext>
              </a:extLst>
            </p:cNvPr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95" name="Group 27">
            <a:extLst>
              <a:ext uri="{FF2B5EF4-FFF2-40B4-BE49-F238E27FC236}">
                <a16:creationId xmlns:a16="http://schemas.microsoft.com/office/drawing/2014/main" id="{8453A7F1-15FB-8DDA-1FA2-F7A35B7EE771}"/>
              </a:ext>
            </a:extLst>
          </p:cNvPr>
          <p:cNvGrpSpPr/>
          <p:nvPr/>
        </p:nvGrpSpPr>
        <p:grpSpPr>
          <a:xfrm>
            <a:off x="28376381" y="16485650"/>
            <a:ext cx="15028429" cy="3906041"/>
            <a:chOff x="0" y="0"/>
            <a:chExt cx="7374240" cy="1916640"/>
          </a:xfrm>
          <a:solidFill>
            <a:srgbClr val="799A92"/>
          </a:solidFill>
        </p:grpSpPr>
        <p:sp>
          <p:nvSpPr>
            <p:cNvPr id="96" name="Freeform 28">
              <a:extLst>
                <a:ext uri="{FF2B5EF4-FFF2-40B4-BE49-F238E27FC236}">
                  <a16:creationId xmlns:a16="http://schemas.microsoft.com/office/drawing/2014/main" id="{7E23BB8B-966A-F20F-F94F-1BC3843060F3}"/>
                </a:ext>
              </a:extLst>
            </p:cNvPr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97" name="Group 29">
            <a:extLst>
              <a:ext uri="{FF2B5EF4-FFF2-40B4-BE49-F238E27FC236}">
                <a16:creationId xmlns:a16="http://schemas.microsoft.com/office/drawing/2014/main" id="{A25F409B-2028-F24B-9A00-12360E646F4D}"/>
              </a:ext>
            </a:extLst>
          </p:cNvPr>
          <p:cNvGrpSpPr/>
          <p:nvPr/>
        </p:nvGrpSpPr>
        <p:grpSpPr>
          <a:xfrm>
            <a:off x="36013852" y="20830424"/>
            <a:ext cx="2959610" cy="4852472"/>
            <a:chOff x="0" y="0"/>
            <a:chExt cx="1452240" cy="2381040"/>
          </a:xfrm>
          <a:solidFill>
            <a:srgbClr val="487173"/>
          </a:solidFill>
        </p:grpSpPr>
        <p:sp>
          <p:nvSpPr>
            <p:cNvPr id="98" name="Freeform 30">
              <a:extLst>
                <a:ext uri="{FF2B5EF4-FFF2-40B4-BE49-F238E27FC236}">
                  <a16:creationId xmlns:a16="http://schemas.microsoft.com/office/drawing/2014/main" id="{9052EEB3-8E8D-3D40-69AB-9DB8C019B145}"/>
                </a:ext>
              </a:extLst>
            </p:cNvPr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99" name="Group 31">
            <a:extLst>
              <a:ext uri="{FF2B5EF4-FFF2-40B4-BE49-F238E27FC236}">
                <a16:creationId xmlns:a16="http://schemas.microsoft.com/office/drawing/2014/main" id="{E4B2A331-0E27-393E-A90F-9CD803E4BFD6}"/>
              </a:ext>
            </a:extLst>
          </p:cNvPr>
          <p:cNvGrpSpPr/>
          <p:nvPr/>
        </p:nvGrpSpPr>
        <p:grpSpPr>
          <a:xfrm>
            <a:off x="37759979" y="22488511"/>
            <a:ext cx="827576" cy="1537765"/>
            <a:chOff x="0" y="0"/>
            <a:chExt cx="406080" cy="754560"/>
          </a:xfrm>
          <a:solidFill>
            <a:srgbClr val="487173"/>
          </a:solidFill>
        </p:grpSpPr>
        <p:sp>
          <p:nvSpPr>
            <p:cNvPr id="100" name="Freeform 32">
              <a:extLst>
                <a:ext uri="{FF2B5EF4-FFF2-40B4-BE49-F238E27FC236}">
                  <a16:creationId xmlns:a16="http://schemas.microsoft.com/office/drawing/2014/main" id="{3EB3A176-C5B1-80ED-B43E-D83D16264451}"/>
                </a:ext>
              </a:extLst>
            </p:cNvPr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01" name="Group 33">
            <a:extLst>
              <a:ext uri="{FF2B5EF4-FFF2-40B4-BE49-F238E27FC236}">
                <a16:creationId xmlns:a16="http://schemas.microsoft.com/office/drawing/2014/main" id="{88AE49AA-66BC-9522-8FA4-6EF6571AB9FA}"/>
              </a:ext>
            </a:extLst>
          </p:cNvPr>
          <p:cNvGrpSpPr/>
          <p:nvPr/>
        </p:nvGrpSpPr>
        <p:grpSpPr>
          <a:xfrm>
            <a:off x="22038474" y="21486456"/>
            <a:ext cx="15034297" cy="3906041"/>
            <a:chOff x="0" y="0"/>
            <a:chExt cx="7377120" cy="1916640"/>
          </a:xfrm>
          <a:solidFill>
            <a:srgbClr val="487173"/>
          </a:solidFill>
        </p:grpSpPr>
        <p:sp>
          <p:nvSpPr>
            <p:cNvPr id="102" name="Freeform 34">
              <a:extLst>
                <a:ext uri="{FF2B5EF4-FFF2-40B4-BE49-F238E27FC236}">
                  <a16:creationId xmlns:a16="http://schemas.microsoft.com/office/drawing/2014/main" id="{0FCCCABC-FD1E-C23F-9CE4-B49901846080}"/>
                </a:ext>
              </a:extLst>
            </p:cNvPr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grpFill/>
          </p:spPr>
        </p:sp>
      </p:grpSp>
      <p:sp>
        <p:nvSpPr>
          <p:cNvPr id="103" name="TextBox 39">
            <a:extLst>
              <a:ext uri="{FF2B5EF4-FFF2-40B4-BE49-F238E27FC236}">
                <a16:creationId xmlns:a16="http://schemas.microsoft.com/office/drawing/2014/main" id="{3CE7B061-1A25-4AE2-A642-ED0592CAB94D}"/>
              </a:ext>
            </a:extLst>
          </p:cNvPr>
          <p:cNvSpPr txBox="1"/>
          <p:nvPr/>
        </p:nvSpPr>
        <p:spPr>
          <a:xfrm>
            <a:off x="31049806" y="7169682"/>
            <a:ext cx="11652361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Bűnmegelőzést és közbiztonság javítását segítő programok megvalósítása</a:t>
            </a:r>
          </a:p>
        </p:txBody>
      </p:sp>
      <p:sp>
        <p:nvSpPr>
          <p:cNvPr id="104" name="TextBox 40">
            <a:extLst>
              <a:ext uri="{FF2B5EF4-FFF2-40B4-BE49-F238E27FC236}">
                <a16:creationId xmlns:a16="http://schemas.microsoft.com/office/drawing/2014/main" id="{7211677F-C38A-F201-470A-FD9B53AEB5CB}"/>
              </a:ext>
            </a:extLst>
          </p:cNvPr>
          <p:cNvSpPr txBox="1"/>
          <p:nvPr/>
        </p:nvSpPr>
        <p:spPr>
          <a:xfrm>
            <a:off x="24839736" y="6871964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en-US" sz="11128" spc="1090" dirty="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</a:t>
            </a:r>
            <a:r>
              <a:rPr lang="hu-HU" sz="11128" spc="1090" dirty="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5</a:t>
            </a:r>
            <a:endParaRPr lang="en-US" sz="11128" spc="1090" dirty="0">
              <a:solidFill>
                <a:srgbClr val="231F20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</p:txBody>
      </p:sp>
      <p:sp>
        <p:nvSpPr>
          <p:cNvPr id="105" name="TextBox 41">
            <a:extLst>
              <a:ext uri="{FF2B5EF4-FFF2-40B4-BE49-F238E27FC236}">
                <a16:creationId xmlns:a16="http://schemas.microsoft.com/office/drawing/2014/main" id="{1920E6D0-AFD8-A709-B2CF-32D5F46C38FF}"/>
              </a:ext>
            </a:extLst>
          </p:cNvPr>
          <p:cNvSpPr txBox="1"/>
          <p:nvPr/>
        </p:nvSpPr>
        <p:spPr>
          <a:xfrm>
            <a:off x="39359344" y="11601771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hu-HU" sz="11128" spc="1090" dirty="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06</a:t>
            </a:r>
            <a:endParaRPr lang="en-US" sz="11128" spc="1090" dirty="0">
              <a:solidFill>
                <a:srgbClr val="231F20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</p:txBody>
      </p:sp>
      <p:sp>
        <p:nvSpPr>
          <p:cNvPr id="106" name="TextBox 42">
            <a:extLst>
              <a:ext uri="{FF2B5EF4-FFF2-40B4-BE49-F238E27FC236}">
                <a16:creationId xmlns:a16="http://schemas.microsoft.com/office/drawing/2014/main" id="{7391FC81-53EB-EF22-2203-7FC8A26648CB}"/>
              </a:ext>
            </a:extLst>
          </p:cNvPr>
          <p:cNvSpPr txBox="1"/>
          <p:nvPr/>
        </p:nvSpPr>
        <p:spPr>
          <a:xfrm>
            <a:off x="30886244" y="18068926"/>
            <a:ext cx="10858394" cy="646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Eszközbeszerzések</a:t>
            </a:r>
          </a:p>
        </p:txBody>
      </p:sp>
      <p:sp>
        <p:nvSpPr>
          <p:cNvPr id="107" name="TextBox 43">
            <a:extLst>
              <a:ext uri="{FF2B5EF4-FFF2-40B4-BE49-F238E27FC236}">
                <a16:creationId xmlns:a16="http://schemas.microsoft.com/office/drawing/2014/main" id="{D02EB2BC-5251-FAFC-7973-BD7AF8BF2E12}"/>
              </a:ext>
            </a:extLst>
          </p:cNvPr>
          <p:cNvSpPr txBox="1"/>
          <p:nvPr/>
        </p:nvSpPr>
        <p:spPr>
          <a:xfrm>
            <a:off x="24453856" y="17330361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hu-HU" sz="11128" spc="1090" dirty="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07</a:t>
            </a:r>
            <a:endParaRPr lang="en-US" sz="11128" spc="1090" dirty="0">
              <a:solidFill>
                <a:srgbClr val="231F20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</p:txBody>
      </p:sp>
      <p:sp>
        <p:nvSpPr>
          <p:cNvPr id="108" name="TextBox 44">
            <a:extLst>
              <a:ext uri="{FF2B5EF4-FFF2-40B4-BE49-F238E27FC236}">
                <a16:creationId xmlns:a16="http://schemas.microsoft.com/office/drawing/2014/main" id="{72341365-A2E6-6D14-81BC-1F327F3A5A4F}"/>
              </a:ext>
            </a:extLst>
          </p:cNvPr>
          <p:cNvSpPr txBox="1"/>
          <p:nvPr/>
        </p:nvSpPr>
        <p:spPr>
          <a:xfrm>
            <a:off x="38973462" y="22060168"/>
            <a:ext cx="2488026" cy="18060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9"/>
              </a:lnSpc>
              <a:spcBef>
                <a:spcPct val="0"/>
              </a:spcBef>
            </a:pPr>
            <a:r>
              <a:rPr lang="hu-HU" sz="11128" spc="1090" dirty="0">
                <a:solidFill>
                  <a:srgbClr val="231F2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08</a:t>
            </a:r>
            <a:endParaRPr lang="en-US" sz="11128" spc="1090" dirty="0">
              <a:solidFill>
                <a:srgbClr val="231F20"/>
              </a:solidFill>
              <a:latin typeface="Codec Pro ExtraBold"/>
              <a:ea typeface="Codec Pro ExtraBold"/>
              <a:cs typeface="Codec Pro ExtraBold"/>
              <a:sym typeface="Codec Pro ExtraBold"/>
            </a:endParaRPr>
          </a:p>
        </p:txBody>
      </p:sp>
      <p:sp>
        <p:nvSpPr>
          <p:cNvPr id="109" name="TextBox 45">
            <a:extLst>
              <a:ext uri="{FF2B5EF4-FFF2-40B4-BE49-F238E27FC236}">
                <a16:creationId xmlns:a16="http://schemas.microsoft.com/office/drawing/2014/main" id="{4350866D-6F19-1275-5A51-A1C60D0260B1}"/>
              </a:ext>
            </a:extLst>
          </p:cNvPr>
          <p:cNvSpPr txBox="1"/>
          <p:nvPr/>
        </p:nvSpPr>
        <p:spPr>
          <a:xfrm>
            <a:off x="25198741" y="11206539"/>
            <a:ext cx="11764346" cy="32316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Kerékpáros közlekedést népszerűsítő és/vagy közlekedésbiztonsági célú szemléletformáló tevékenységek megvalósítása hátrányos helyzetű csoportok, elsősorban gyermekek számára</a:t>
            </a:r>
          </a:p>
        </p:txBody>
      </p:sp>
      <p:sp>
        <p:nvSpPr>
          <p:cNvPr id="110" name="TextBox 46">
            <a:extLst>
              <a:ext uri="{FF2B5EF4-FFF2-40B4-BE49-F238E27FC236}">
                <a16:creationId xmlns:a16="http://schemas.microsoft.com/office/drawing/2014/main" id="{507154E0-DEA6-FB65-F3F2-5F67D3ED2C27}"/>
              </a:ext>
            </a:extLst>
          </p:cNvPr>
          <p:cNvSpPr txBox="1"/>
          <p:nvPr/>
        </p:nvSpPr>
        <p:spPr>
          <a:xfrm>
            <a:off x="24623286" y="22639663"/>
            <a:ext cx="10428714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Digitális kompetenciafejlesztő programok, tréningek</a:t>
            </a:r>
          </a:p>
        </p:txBody>
      </p:sp>
      <p:sp>
        <p:nvSpPr>
          <p:cNvPr id="112" name="Szövegdoboz 111">
            <a:extLst>
              <a:ext uri="{FF2B5EF4-FFF2-40B4-BE49-F238E27FC236}">
                <a16:creationId xmlns:a16="http://schemas.microsoft.com/office/drawing/2014/main" id="{7FE385E4-53F1-3EF2-4396-AB15E16310DF}"/>
              </a:ext>
            </a:extLst>
          </p:cNvPr>
          <p:cNvSpPr txBox="1"/>
          <p:nvPr/>
        </p:nvSpPr>
        <p:spPr>
          <a:xfrm>
            <a:off x="26461172" y="2240633"/>
            <a:ext cx="1929692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FŐBB támogatható tevékenységek</a:t>
            </a:r>
          </a:p>
          <a:p>
            <a:pPr algn="ctr"/>
            <a:endParaRPr lang="hu-H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u-HU" sz="4400" b="1" dirty="0">
                <a:latin typeface="Arial" panose="020B0604020202020204" pitchFamily="34" charset="0"/>
                <a:cs typeface="Arial" panose="020B0604020202020204" pitchFamily="34" charset="0"/>
              </a:rPr>
              <a:t>Vármegyei Esélyteremtő Paktumok vármegyei szolgáltatáshiányokra válaszoló intézkedéseinek (SZÚT) megvalósítását támogató tevékenysége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1">
            <a:extLst>
              <a:ext uri="{FF2B5EF4-FFF2-40B4-BE49-F238E27FC236}">
                <a16:creationId xmlns:a16="http://schemas.microsoft.com/office/drawing/2014/main" id="{0A290FB4-5725-D95C-E476-152F18F87960}"/>
              </a:ext>
            </a:extLst>
          </p:cNvPr>
          <p:cNvGrpSpPr/>
          <p:nvPr/>
        </p:nvGrpSpPr>
        <p:grpSpPr>
          <a:xfrm>
            <a:off x="9028733" y="20610296"/>
            <a:ext cx="18201609" cy="4048912"/>
            <a:chOff x="0" y="0"/>
            <a:chExt cx="4073040" cy="1447200"/>
          </a:xfrm>
        </p:grpSpPr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AF437B33-E30B-C49A-CFBC-FDAC25203E89}"/>
                </a:ext>
              </a:extLst>
            </p:cNvPr>
            <p:cNvSpPr/>
            <p:nvPr/>
          </p:nvSpPr>
          <p:spPr>
            <a:xfrm>
              <a:off x="0" y="0"/>
              <a:ext cx="4073017" cy="1447165"/>
            </a:xfrm>
            <a:custGeom>
              <a:avLst/>
              <a:gdLst/>
              <a:ahLst/>
              <a:cxnLst/>
              <a:rect l="l" t="t" r="r" b="b"/>
              <a:pathLst>
                <a:path w="4073017" h="1447165">
                  <a:moveTo>
                    <a:pt x="3349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3349244" y="1447165"/>
                    <a:pt x="3349244" y="1447165"/>
                    <a:pt x="3349244" y="1447165"/>
                  </a:cubicBezTo>
                  <a:cubicBezTo>
                    <a:pt x="3747897" y="1447165"/>
                    <a:pt x="4073017" y="1122172"/>
                    <a:pt x="4073017" y="723519"/>
                  </a:cubicBezTo>
                  <a:cubicBezTo>
                    <a:pt x="4073017" y="324866"/>
                    <a:pt x="3747897" y="0"/>
                    <a:pt x="3349244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47" name="Group 11">
            <a:extLst>
              <a:ext uri="{FF2B5EF4-FFF2-40B4-BE49-F238E27FC236}">
                <a16:creationId xmlns:a16="http://schemas.microsoft.com/office/drawing/2014/main" id="{23FEF248-5035-4F2D-182D-8B75A303212B}"/>
              </a:ext>
            </a:extLst>
          </p:cNvPr>
          <p:cNvGrpSpPr/>
          <p:nvPr/>
        </p:nvGrpSpPr>
        <p:grpSpPr>
          <a:xfrm>
            <a:off x="13789175" y="15955937"/>
            <a:ext cx="18201609" cy="4048912"/>
            <a:chOff x="0" y="0"/>
            <a:chExt cx="4073040" cy="1447200"/>
          </a:xfrm>
        </p:grpSpPr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8BFBF1FC-35BF-CA82-1843-C9E2D456817A}"/>
                </a:ext>
              </a:extLst>
            </p:cNvPr>
            <p:cNvSpPr/>
            <p:nvPr/>
          </p:nvSpPr>
          <p:spPr>
            <a:xfrm>
              <a:off x="0" y="0"/>
              <a:ext cx="4073017" cy="1447165"/>
            </a:xfrm>
            <a:custGeom>
              <a:avLst/>
              <a:gdLst/>
              <a:ahLst/>
              <a:cxnLst/>
              <a:rect l="l" t="t" r="r" b="b"/>
              <a:pathLst>
                <a:path w="4073017" h="1447165">
                  <a:moveTo>
                    <a:pt x="3349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3349244" y="1447165"/>
                    <a:pt x="3349244" y="1447165"/>
                    <a:pt x="3349244" y="1447165"/>
                  </a:cubicBezTo>
                  <a:cubicBezTo>
                    <a:pt x="3747897" y="1447165"/>
                    <a:pt x="4073017" y="1122172"/>
                    <a:pt x="4073017" y="723519"/>
                  </a:cubicBezTo>
                  <a:cubicBezTo>
                    <a:pt x="4073017" y="324866"/>
                    <a:pt x="3747897" y="0"/>
                    <a:pt x="3349244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45" name="Group 11">
            <a:extLst>
              <a:ext uri="{FF2B5EF4-FFF2-40B4-BE49-F238E27FC236}">
                <a16:creationId xmlns:a16="http://schemas.microsoft.com/office/drawing/2014/main" id="{BA8CB886-8C45-11D0-4B31-984718CEFE12}"/>
              </a:ext>
            </a:extLst>
          </p:cNvPr>
          <p:cNvGrpSpPr/>
          <p:nvPr/>
        </p:nvGrpSpPr>
        <p:grpSpPr>
          <a:xfrm>
            <a:off x="17388674" y="11126572"/>
            <a:ext cx="18201609" cy="4048912"/>
            <a:chOff x="0" y="0"/>
            <a:chExt cx="4073040" cy="1447200"/>
          </a:xfrm>
        </p:grpSpPr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1974030C-24E1-BC52-1DEA-59A1FA8DD0FF}"/>
                </a:ext>
              </a:extLst>
            </p:cNvPr>
            <p:cNvSpPr/>
            <p:nvPr/>
          </p:nvSpPr>
          <p:spPr>
            <a:xfrm>
              <a:off x="0" y="0"/>
              <a:ext cx="4073017" cy="1447165"/>
            </a:xfrm>
            <a:custGeom>
              <a:avLst/>
              <a:gdLst/>
              <a:ahLst/>
              <a:cxnLst/>
              <a:rect l="l" t="t" r="r" b="b"/>
              <a:pathLst>
                <a:path w="4073017" h="1447165">
                  <a:moveTo>
                    <a:pt x="3349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3349244" y="1447165"/>
                    <a:pt x="3349244" y="1447165"/>
                    <a:pt x="3349244" y="1447165"/>
                  </a:cubicBezTo>
                  <a:cubicBezTo>
                    <a:pt x="3747897" y="1447165"/>
                    <a:pt x="4073017" y="1122172"/>
                    <a:pt x="4073017" y="723519"/>
                  </a:cubicBezTo>
                  <a:cubicBezTo>
                    <a:pt x="4073017" y="324866"/>
                    <a:pt x="3747897" y="0"/>
                    <a:pt x="3349244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5" name="Group 5"/>
          <p:cNvGrpSpPr/>
          <p:nvPr/>
        </p:nvGrpSpPr>
        <p:grpSpPr>
          <a:xfrm rot="19187877">
            <a:off x="24611087" y="21843612"/>
            <a:ext cx="21037379" cy="1028090"/>
            <a:chOff x="0" y="0"/>
            <a:chExt cx="2181367" cy="106603"/>
          </a:xfrm>
          <a:solidFill>
            <a:srgbClr val="487173"/>
          </a:solidFill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grpFill/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  <a:grpFill/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8" name="Group 8"/>
          <p:cNvGrpSpPr/>
          <p:nvPr/>
        </p:nvGrpSpPr>
        <p:grpSpPr>
          <a:xfrm rot="19149078">
            <a:off x="30953421" y="15058083"/>
            <a:ext cx="21037379" cy="282399"/>
            <a:chOff x="0" y="0"/>
            <a:chExt cx="2181367" cy="29282"/>
          </a:xfrm>
          <a:solidFill>
            <a:srgbClr val="799A92"/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29282"/>
            </a:xfrm>
            <a:custGeom>
              <a:avLst/>
              <a:gdLst/>
              <a:ahLst/>
              <a:cxnLst/>
              <a:rect l="l" t="t" r="r" b="b"/>
              <a:pathLst>
                <a:path w="2181366" h="29282">
                  <a:moveTo>
                    <a:pt x="0" y="0"/>
                  </a:moveTo>
                  <a:lnTo>
                    <a:pt x="2181366" y="0"/>
                  </a:lnTo>
                  <a:lnTo>
                    <a:pt x="2181366" y="29282"/>
                  </a:lnTo>
                  <a:lnTo>
                    <a:pt x="0" y="29282"/>
                  </a:lnTo>
                  <a:close/>
                </a:path>
              </a:pathLst>
            </a:custGeom>
            <a:grpFill/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48332"/>
            </a:xfrm>
            <a:prstGeom prst="rect">
              <a:avLst/>
            </a:prstGeom>
            <a:grpFill/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23022591" y="6521741"/>
            <a:ext cx="18201609" cy="4048912"/>
            <a:chOff x="0" y="0"/>
            <a:chExt cx="4073040" cy="14472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073017" cy="1447165"/>
            </a:xfrm>
            <a:custGeom>
              <a:avLst/>
              <a:gdLst/>
              <a:ahLst/>
              <a:cxnLst/>
              <a:rect l="l" t="t" r="r" b="b"/>
              <a:pathLst>
                <a:path w="4073017" h="1447165">
                  <a:moveTo>
                    <a:pt x="3349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3349244" y="1447165"/>
                    <a:pt x="3349244" y="1447165"/>
                    <a:pt x="3349244" y="1447165"/>
                  </a:cubicBezTo>
                  <a:cubicBezTo>
                    <a:pt x="3747897" y="1447165"/>
                    <a:pt x="4073017" y="1122172"/>
                    <a:pt x="4073017" y="723519"/>
                  </a:cubicBezTo>
                  <a:cubicBezTo>
                    <a:pt x="4073017" y="324866"/>
                    <a:pt x="3747897" y="0"/>
                    <a:pt x="3349244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20120546" y="4889979"/>
            <a:ext cx="5753260" cy="5748996"/>
            <a:chOff x="580041" y="-605599"/>
            <a:chExt cx="2056384" cy="2054860"/>
          </a:xfrm>
        </p:grpSpPr>
        <p:sp>
          <p:nvSpPr>
            <p:cNvPr id="14" name="Freeform 14"/>
            <p:cNvSpPr/>
            <p:nvPr/>
          </p:nvSpPr>
          <p:spPr>
            <a:xfrm>
              <a:off x="580041" y="-605599"/>
              <a:ext cx="2056384" cy="2054860"/>
            </a:xfrm>
            <a:custGeom>
              <a:avLst/>
              <a:gdLst/>
              <a:ahLst/>
              <a:cxnLst/>
              <a:rect l="l" t="t" r="r" b="b"/>
              <a:pathLst>
                <a:path w="2056384" h="2054860">
                  <a:moveTo>
                    <a:pt x="0" y="1027430"/>
                  </a:moveTo>
                  <a:cubicBezTo>
                    <a:pt x="0" y="459994"/>
                    <a:pt x="460375" y="0"/>
                    <a:pt x="1028192" y="0"/>
                  </a:cubicBezTo>
                  <a:cubicBezTo>
                    <a:pt x="1596009" y="0"/>
                    <a:pt x="2056384" y="459994"/>
                    <a:pt x="2056384" y="1027430"/>
                  </a:cubicBezTo>
                  <a:cubicBezTo>
                    <a:pt x="2056384" y="1594866"/>
                    <a:pt x="1596009" y="2054860"/>
                    <a:pt x="1028192" y="2054860"/>
                  </a:cubicBezTo>
                  <a:cubicBezTo>
                    <a:pt x="460375" y="2054860"/>
                    <a:pt x="0" y="1594866"/>
                    <a:pt x="0" y="102743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15861454" y="9529214"/>
            <a:ext cx="5759124" cy="5755095"/>
            <a:chOff x="0" y="0"/>
            <a:chExt cx="2058480" cy="2057040"/>
          </a:xfrm>
          <a:solidFill>
            <a:srgbClr val="799A92"/>
          </a:solidFill>
        </p:grpSpPr>
        <p:sp>
          <p:nvSpPr>
            <p:cNvPr id="18" name="Freeform 18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hu-HU" dirty="0"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1032228" y="14274522"/>
            <a:ext cx="5751067" cy="5751067"/>
            <a:chOff x="0" y="0"/>
            <a:chExt cx="2055600" cy="2055600"/>
          </a:xfrm>
          <a:solidFill>
            <a:srgbClr val="799A92"/>
          </a:solidFill>
        </p:grpSpPr>
        <p:sp>
          <p:nvSpPr>
            <p:cNvPr id="22" name="Freeform 22"/>
            <p:cNvSpPr/>
            <p:nvPr/>
          </p:nvSpPr>
          <p:spPr>
            <a:xfrm>
              <a:off x="0" y="0"/>
              <a:ext cx="2055622" cy="2055622"/>
            </a:xfrm>
            <a:custGeom>
              <a:avLst/>
              <a:gdLst/>
              <a:ahLst/>
              <a:cxnLst/>
              <a:rect l="l" t="t" r="r" b="b"/>
              <a:pathLst>
                <a:path w="2055622" h="2055622">
                  <a:moveTo>
                    <a:pt x="0" y="1027811"/>
                  </a:moveTo>
                  <a:cubicBezTo>
                    <a:pt x="0" y="460121"/>
                    <a:pt x="460121" y="0"/>
                    <a:pt x="1027811" y="0"/>
                  </a:cubicBezTo>
                  <a:cubicBezTo>
                    <a:pt x="1595501" y="0"/>
                    <a:pt x="2055622" y="460121"/>
                    <a:pt x="2055622" y="1027811"/>
                  </a:cubicBezTo>
                  <a:cubicBezTo>
                    <a:pt x="2055622" y="1595501"/>
                    <a:pt x="1595501" y="2055622"/>
                    <a:pt x="1027811" y="2055622"/>
                  </a:cubicBezTo>
                  <a:cubicBezTo>
                    <a:pt x="460121" y="2055622"/>
                    <a:pt x="0" y="1595501"/>
                    <a:pt x="0" y="1027811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5" name="Group 25"/>
          <p:cNvGrpSpPr/>
          <p:nvPr/>
        </p:nvGrpSpPr>
        <p:grpSpPr>
          <a:xfrm>
            <a:off x="6797011" y="19015864"/>
            <a:ext cx="5749052" cy="5755095"/>
            <a:chOff x="0" y="0"/>
            <a:chExt cx="2054880" cy="2057040"/>
          </a:xfrm>
          <a:solidFill>
            <a:srgbClr val="799A92"/>
          </a:solidFill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54860" cy="2057146"/>
            </a:xfrm>
            <a:custGeom>
              <a:avLst/>
              <a:gdLst/>
              <a:ahLst/>
              <a:cxnLst/>
              <a:rect l="l" t="t" r="r" b="b"/>
              <a:pathLst>
                <a:path w="2054860" h="2057146">
                  <a:moveTo>
                    <a:pt x="0" y="1028573"/>
                  </a:moveTo>
                  <a:cubicBezTo>
                    <a:pt x="0" y="460502"/>
                    <a:pt x="459994" y="0"/>
                    <a:pt x="1027430" y="0"/>
                  </a:cubicBezTo>
                  <a:cubicBezTo>
                    <a:pt x="1594866" y="0"/>
                    <a:pt x="2054860" y="460502"/>
                    <a:pt x="2054860" y="1028573"/>
                  </a:cubicBezTo>
                  <a:cubicBezTo>
                    <a:pt x="2054860" y="1596644"/>
                    <a:pt x="1594866" y="2057146"/>
                    <a:pt x="1027430" y="2057146"/>
                  </a:cubicBezTo>
                  <a:cubicBezTo>
                    <a:pt x="459994" y="2057146"/>
                    <a:pt x="0" y="1596517"/>
                    <a:pt x="0" y="1028573"/>
                  </a:cubicBez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hu-HU" dirty="0"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26449912" y="7571590"/>
            <a:ext cx="1386831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Nemzetiségi önkormányzatok támogatása (roma és mélyszegénységben élő célcsoport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397653" y="1558774"/>
            <a:ext cx="32293921" cy="34894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295"/>
              </a:lnSpc>
            </a:pPr>
            <a:r>
              <a:rPr lang="hu-HU" sz="9600" b="1" cap="all" dirty="0">
                <a:latin typeface="Arial Bold"/>
              </a:rPr>
              <a:t>Esélyteremtő beavatkozások Komárom-Esztergom vármegyében</a:t>
            </a:r>
            <a:r>
              <a:rPr lang="en-US" sz="9600" b="1" cap="all" dirty="0">
                <a:latin typeface="Arial Bold"/>
                <a:sym typeface="Codec Pro ExtraBold"/>
              </a:rPr>
              <a:t> </a:t>
            </a:r>
          </a:p>
        </p:txBody>
      </p:sp>
      <p:sp>
        <p:nvSpPr>
          <p:cNvPr id="42" name="Szövegdoboz 41">
            <a:extLst>
              <a:ext uri="{FF2B5EF4-FFF2-40B4-BE49-F238E27FC236}">
                <a16:creationId xmlns:a16="http://schemas.microsoft.com/office/drawing/2014/main" id="{9A04A6DE-F79D-A8FE-83C1-F35BC294F052}"/>
              </a:ext>
            </a:extLst>
          </p:cNvPr>
          <p:cNvSpPr txBox="1"/>
          <p:nvPr/>
        </p:nvSpPr>
        <p:spPr>
          <a:xfrm>
            <a:off x="2455773" y="5844048"/>
            <a:ext cx="1526072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6600" b="1" dirty="0">
                <a:latin typeface="Arial" panose="020B0604020202020204" pitchFamily="34" charset="0"/>
                <a:cs typeface="Arial" panose="020B0604020202020204" pitchFamily="34" charset="0"/>
              </a:rPr>
              <a:t>Komárom-Esztergom Vármegye Önkormányzatának egyéb esélyteremtő aktivitásai</a:t>
            </a:r>
          </a:p>
        </p:txBody>
      </p:sp>
      <p:sp>
        <p:nvSpPr>
          <p:cNvPr id="44" name="Szövegdoboz 43">
            <a:extLst>
              <a:ext uri="{FF2B5EF4-FFF2-40B4-BE49-F238E27FC236}">
                <a16:creationId xmlns:a16="http://schemas.microsoft.com/office/drawing/2014/main" id="{5B59B3A6-7C83-0055-0E69-4A498235E365}"/>
              </a:ext>
            </a:extLst>
          </p:cNvPr>
          <p:cNvSpPr txBox="1"/>
          <p:nvPr/>
        </p:nvSpPr>
        <p:spPr>
          <a:xfrm>
            <a:off x="22144282" y="12154406"/>
            <a:ext cx="114599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Vármegyei idősügyi Tanács működtetése (idősek célcsoport</a:t>
            </a: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Szövegdoboz 51">
            <a:extLst>
              <a:ext uri="{FF2B5EF4-FFF2-40B4-BE49-F238E27FC236}">
                <a16:creationId xmlns:a16="http://schemas.microsoft.com/office/drawing/2014/main" id="{77B1FE85-3684-F92B-7D94-75F200FBB440}"/>
              </a:ext>
            </a:extLst>
          </p:cNvPr>
          <p:cNvSpPr txBox="1"/>
          <p:nvPr/>
        </p:nvSpPr>
        <p:spPr>
          <a:xfrm>
            <a:off x="16962922" y="16978393"/>
            <a:ext cx="135108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Vármegyei Kábítószerügyi Egyeztető Fórum működtetése (gyermekek, fiatalok célcsoport)</a:t>
            </a:r>
          </a:p>
        </p:txBody>
      </p:sp>
      <p:sp>
        <p:nvSpPr>
          <p:cNvPr id="54" name="Szövegdoboz 53">
            <a:extLst>
              <a:ext uri="{FF2B5EF4-FFF2-40B4-BE49-F238E27FC236}">
                <a16:creationId xmlns:a16="http://schemas.microsoft.com/office/drawing/2014/main" id="{22898A39-1F8A-F922-30B3-194A6A2D1BC9}"/>
              </a:ext>
            </a:extLst>
          </p:cNvPr>
          <p:cNvSpPr txBox="1"/>
          <p:nvPr/>
        </p:nvSpPr>
        <p:spPr>
          <a:xfrm>
            <a:off x="12823381" y="21855608"/>
            <a:ext cx="1362653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Vármegyei értéktár működtetése (kulturális felzárkóztatás, valamennyi célcsoport)</a:t>
            </a:r>
          </a:p>
        </p:txBody>
      </p:sp>
      <p:sp>
        <p:nvSpPr>
          <p:cNvPr id="57" name="Freeform 32">
            <a:extLst>
              <a:ext uri="{FF2B5EF4-FFF2-40B4-BE49-F238E27FC236}">
                <a16:creationId xmlns:a16="http://schemas.microsoft.com/office/drawing/2014/main" id="{E949ADE2-C9B0-ED0C-EBC0-29AF6EE57ABE}"/>
              </a:ext>
            </a:extLst>
          </p:cNvPr>
          <p:cNvSpPr/>
          <p:nvPr/>
        </p:nvSpPr>
        <p:spPr>
          <a:xfrm>
            <a:off x="17271459" y="11163300"/>
            <a:ext cx="2695030" cy="2387731"/>
          </a:xfrm>
          <a:custGeom>
            <a:avLst/>
            <a:gdLst/>
            <a:ahLst/>
            <a:cxnLst/>
            <a:rect l="l" t="t" r="r" b="b"/>
            <a:pathLst>
              <a:path w="1489037" h="1302230">
                <a:moveTo>
                  <a:pt x="0" y="0"/>
                </a:moveTo>
                <a:lnTo>
                  <a:pt x="1489037" y="0"/>
                </a:lnTo>
                <a:lnTo>
                  <a:pt x="1489037" y="1302230"/>
                </a:lnTo>
                <a:lnTo>
                  <a:pt x="0" y="1302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8" name="Freeform 35">
            <a:extLst>
              <a:ext uri="{FF2B5EF4-FFF2-40B4-BE49-F238E27FC236}">
                <a16:creationId xmlns:a16="http://schemas.microsoft.com/office/drawing/2014/main" id="{1FF26D93-CEDF-9EAA-A2F9-AE48E2BE0DE5}"/>
              </a:ext>
            </a:extLst>
          </p:cNvPr>
          <p:cNvSpPr/>
          <p:nvPr/>
        </p:nvSpPr>
        <p:spPr>
          <a:xfrm>
            <a:off x="21579375" y="6640128"/>
            <a:ext cx="2869253" cy="2586313"/>
          </a:xfrm>
          <a:custGeom>
            <a:avLst/>
            <a:gdLst/>
            <a:ahLst/>
            <a:cxnLst/>
            <a:rect l="l" t="t" r="r" b="b"/>
            <a:pathLst>
              <a:path w="1469087" h="1268924">
                <a:moveTo>
                  <a:pt x="0" y="0"/>
                </a:moveTo>
                <a:lnTo>
                  <a:pt x="1469087" y="0"/>
                </a:lnTo>
                <a:lnTo>
                  <a:pt x="1469087" y="1268924"/>
                </a:lnTo>
                <a:lnTo>
                  <a:pt x="0" y="12689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0" name="Freeform 48">
            <a:extLst>
              <a:ext uri="{FF2B5EF4-FFF2-40B4-BE49-F238E27FC236}">
                <a16:creationId xmlns:a16="http://schemas.microsoft.com/office/drawing/2014/main" id="{8E6A6D6F-EE78-146C-749C-3FA0927F6AC0}"/>
              </a:ext>
            </a:extLst>
          </p:cNvPr>
          <p:cNvSpPr/>
          <p:nvPr/>
        </p:nvSpPr>
        <p:spPr>
          <a:xfrm>
            <a:off x="12546063" y="15904756"/>
            <a:ext cx="2640953" cy="2438845"/>
          </a:xfrm>
          <a:custGeom>
            <a:avLst/>
            <a:gdLst/>
            <a:ahLst/>
            <a:cxnLst/>
            <a:rect l="l" t="t" r="r" b="b"/>
            <a:pathLst>
              <a:path w="1079092" h="1061434">
                <a:moveTo>
                  <a:pt x="0" y="0"/>
                </a:moveTo>
                <a:lnTo>
                  <a:pt x="1079092" y="0"/>
                </a:lnTo>
                <a:lnTo>
                  <a:pt x="1079092" y="1061434"/>
                </a:lnTo>
                <a:lnTo>
                  <a:pt x="0" y="10614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1" name="Freeform 32">
            <a:extLst>
              <a:ext uri="{FF2B5EF4-FFF2-40B4-BE49-F238E27FC236}">
                <a16:creationId xmlns:a16="http://schemas.microsoft.com/office/drawing/2014/main" id="{F04BCFAC-6AB9-D96B-E574-72CF0461B2FC}"/>
              </a:ext>
            </a:extLst>
          </p:cNvPr>
          <p:cNvSpPr/>
          <p:nvPr/>
        </p:nvSpPr>
        <p:spPr>
          <a:xfrm>
            <a:off x="8205229" y="20289377"/>
            <a:ext cx="2855649" cy="2863724"/>
          </a:xfrm>
          <a:custGeom>
            <a:avLst/>
            <a:gdLst/>
            <a:ahLst/>
            <a:cxnLst/>
            <a:rect l="l" t="t" r="r" b="b"/>
            <a:pathLst>
              <a:path w="899016" h="887574">
                <a:moveTo>
                  <a:pt x="0" y="0"/>
                </a:moveTo>
                <a:lnTo>
                  <a:pt x="899016" y="0"/>
                </a:lnTo>
                <a:lnTo>
                  <a:pt x="899016" y="887574"/>
                </a:lnTo>
                <a:lnTo>
                  <a:pt x="0" y="8875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51838" cy="261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0" y="2"/>
            <a:ext cx="46436017" cy="5339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5694" y="12406756"/>
            <a:ext cx="34930219" cy="14011247"/>
          </a:xfrm>
          <a:prstGeom prst="rect">
            <a:avLst/>
          </a:prstGeom>
          <a:noFill/>
        </p:spPr>
        <p:txBody>
          <a:bodyPr wrap="square" lIns="464543" tIns="232271" rIns="464543" bIns="232271" rtlCol="0">
            <a:spAutoFit/>
          </a:bodyPr>
          <a:lstStyle/>
          <a:p>
            <a:r>
              <a:rPr lang="hu-HU" sz="11000" dirty="0">
                <a:latin typeface="Arial Regular"/>
                <a:cs typeface="Arial Regular"/>
              </a:rPr>
              <a:t>Köszönjük a figyelmet!</a:t>
            </a: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r>
              <a:rPr lang="hu-HU" sz="11000" dirty="0">
                <a:latin typeface="Arial Regular"/>
                <a:cs typeface="Arial Regular"/>
              </a:rPr>
              <a:t>Hummel Rudolf</a:t>
            </a:r>
          </a:p>
          <a:p>
            <a:r>
              <a:rPr lang="hu-HU" sz="11000" dirty="0">
                <a:latin typeface="Arial Regular"/>
                <a:cs typeface="Arial Regular"/>
              </a:rPr>
              <a:t>főosztályvezető, szakmai megvalósító</a:t>
            </a:r>
          </a:p>
          <a:p>
            <a:r>
              <a:rPr lang="hu-HU" sz="11000" dirty="0">
                <a:latin typeface="Arial Regular"/>
                <a:cs typeface="Arial Regular"/>
                <a:hlinkClick r:id="rId4"/>
              </a:rPr>
              <a:t>Hummel.rudolf@kemoh.hu</a:t>
            </a:r>
            <a:endParaRPr lang="hu-HU" sz="11000" dirty="0">
              <a:latin typeface="Arial Regular"/>
              <a:cs typeface="Arial Regular"/>
            </a:endParaRPr>
          </a:p>
          <a:p>
            <a:endParaRPr lang="hu-HU" sz="11000" dirty="0">
              <a:latin typeface="Arial Regular"/>
              <a:cs typeface="Arial Regular"/>
            </a:endParaRPr>
          </a:p>
          <a:p>
            <a:endParaRPr lang="en-US" sz="11000" b="1" dirty="0">
              <a:latin typeface="Arial Regular"/>
              <a:cs typeface="Arial Regular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ABAF3055-9A42-2830-09BE-0540B6F09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4971" y="20121307"/>
            <a:ext cx="3032603" cy="207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471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794" y="-28819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10033735" y="2041973"/>
            <a:ext cx="40282961" cy="5735418"/>
            <a:chOff x="0" y="0"/>
            <a:chExt cx="1537211" cy="21886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537211" cy="218865"/>
            </a:xfrm>
            <a:custGeom>
              <a:avLst/>
              <a:gdLst/>
              <a:ahLst/>
              <a:cxnLst/>
              <a:rect l="l" t="t" r="r" b="b"/>
              <a:pathLst>
                <a:path w="1537211" h="218865">
                  <a:moveTo>
                    <a:pt x="1334011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537211" y="218865"/>
                  </a:lnTo>
                  <a:lnTo>
                    <a:pt x="1334011" y="0"/>
                  </a:lnTo>
                  <a:close/>
                </a:path>
              </a:pathLst>
            </a:custGeom>
            <a:solidFill>
              <a:srgbClr val="799A92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101600" y="-19050"/>
              <a:ext cx="1334011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sp>
        <p:nvSpPr>
          <p:cNvPr id="6" name="Freeform 6"/>
          <p:cNvSpPr/>
          <p:nvPr/>
        </p:nvSpPr>
        <p:spPr>
          <a:xfrm rot="2925483">
            <a:off x="15186482" y="11771353"/>
            <a:ext cx="38168338" cy="4042059"/>
          </a:xfrm>
          <a:custGeom>
            <a:avLst/>
            <a:gdLst/>
            <a:ahLst/>
            <a:cxnLst/>
            <a:rect l="l" t="t" r="r" b="b"/>
            <a:pathLst>
              <a:path w="15026802" h="1591351">
                <a:moveTo>
                  <a:pt x="0" y="0"/>
                </a:moveTo>
                <a:lnTo>
                  <a:pt x="15026802" y="0"/>
                </a:lnTo>
                <a:lnTo>
                  <a:pt x="15026802" y="1591350"/>
                </a:lnTo>
                <a:lnTo>
                  <a:pt x="0" y="15913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22979485" y="2134"/>
            <a:ext cx="23472354" cy="26406399"/>
            <a:chOff x="0" y="0"/>
            <a:chExt cx="5370413" cy="604171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370413" cy="6041715"/>
            </a:xfrm>
            <a:custGeom>
              <a:avLst/>
              <a:gdLst/>
              <a:ahLst/>
              <a:cxnLst/>
              <a:rect l="l" t="t" r="r" b="b"/>
              <a:pathLst>
                <a:path w="5370413" h="6041715">
                  <a:moveTo>
                    <a:pt x="5370413" y="0"/>
                  </a:moveTo>
                  <a:lnTo>
                    <a:pt x="5370413" y="6041715"/>
                  </a:lnTo>
                  <a:cubicBezTo>
                    <a:pt x="3580275" y="4027810"/>
                    <a:pt x="1790138" y="2013905"/>
                    <a:pt x="0" y="0"/>
                  </a:cubicBezTo>
                  <a:lnTo>
                    <a:pt x="5370413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5370413" cy="6041715"/>
            </a:xfrm>
            <a:custGeom>
              <a:avLst/>
              <a:gdLst/>
              <a:ahLst/>
              <a:cxnLst/>
              <a:rect l="l" t="t" r="r" b="b"/>
              <a:pathLst>
                <a:path w="5370413" h="6041715">
                  <a:moveTo>
                    <a:pt x="5370413" y="0"/>
                  </a:moveTo>
                  <a:lnTo>
                    <a:pt x="5370413" y="6041715"/>
                  </a:lnTo>
                  <a:cubicBezTo>
                    <a:pt x="3580275" y="4027810"/>
                    <a:pt x="1790138" y="2013905"/>
                    <a:pt x="0" y="0"/>
                  </a:cubicBezTo>
                  <a:lnTo>
                    <a:pt x="5370413" y="0"/>
                  </a:lnTo>
                  <a:close/>
                </a:path>
              </a:pathLst>
            </a:custGeom>
            <a:blipFill>
              <a:blip r:embed="rId4"/>
              <a:stretch>
                <a:fillRect l="-21385" r="-75668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2061584" y="9024469"/>
            <a:ext cx="4645042" cy="4645042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sp>
        <p:nvSpPr>
          <p:cNvPr id="13" name="Freeform 13"/>
          <p:cNvSpPr/>
          <p:nvPr/>
        </p:nvSpPr>
        <p:spPr>
          <a:xfrm>
            <a:off x="2813740" y="10256481"/>
            <a:ext cx="3140729" cy="2181377"/>
          </a:xfrm>
          <a:custGeom>
            <a:avLst/>
            <a:gdLst/>
            <a:ahLst/>
            <a:cxnLst/>
            <a:rect l="l" t="t" r="r" b="b"/>
            <a:pathLst>
              <a:path w="1236499" h="858804">
                <a:moveTo>
                  <a:pt x="0" y="0"/>
                </a:moveTo>
                <a:lnTo>
                  <a:pt x="1236498" y="0"/>
                </a:lnTo>
                <a:lnTo>
                  <a:pt x="1236498" y="858804"/>
                </a:lnTo>
                <a:lnTo>
                  <a:pt x="0" y="8588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2061584" y="17652412"/>
            <a:ext cx="4645042" cy="4645042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sp>
        <p:nvSpPr>
          <p:cNvPr id="17" name="Freeform 17"/>
          <p:cNvSpPr/>
          <p:nvPr/>
        </p:nvSpPr>
        <p:spPr>
          <a:xfrm>
            <a:off x="3157718" y="18666912"/>
            <a:ext cx="2649766" cy="2616043"/>
          </a:xfrm>
          <a:custGeom>
            <a:avLst/>
            <a:gdLst/>
            <a:ahLst/>
            <a:cxnLst/>
            <a:rect l="l" t="t" r="r" b="b"/>
            <a:pathLst>
              <a:path w="1043208" h="1029931">
                <a:moveTo>
                  <a:pt x="0" y="0"/>
                </a:moveTo>
                <a:lnTo>
                  <a:pt x="1043208" y="0"/>
                </a:lnTo>
                <a:lnTo>
                  <a:pt x="1043208" y="1029931"/>
                </a:lnTo>
                <a:lnTo>
                  <a:pt x="0" y="102993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1769901" y="2662517"/>
            <a:ext cx="25274571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hu-HU" sz="9600" b="1" cap="all" dirty="0">
                <a:solidFill>
                  <a:schemeClr val="bg1"/>
                </a:solidFill>
                <a:latin typeface="Arial Bold"/>
                <a:cs typeface="Arial Bold"/>
              </a:rPr>
              <a:t>Esélyteremtő beavatkozások </a:t>
            </a:r>
            <a:br>
              <a:rPr lang="hu-HU" sz="9600" b="1" cap="all" dirty="0">
                <a:solidFill>
                  <a:schemeClr val="bg1"/>
                </a:solidFill>
                <a:latin typeface="Arial Bold"/>
                <a:cs typeface="Arial Bold"/>
              </a:rPr>
            </a:br>
            <a:r>
              <a:rPr lang="hu-HU" sz="9600" b="1" cap="all" dirty="0">
                <a:solidFill>
                  <a:schemeClr val="bg1"/>
                </a:solidFill>
                <a:latin typeface="Arial Bold"/>
                <a:cs typeface="Arial Bold"/>
              </a:rPr>
              <a:t>Komárom-Esztergom vármegyében, 2014-2020</a:t>
            </a:r>
            <a:endParaRPr lang="en-US" sz="9600" spc="135" dirty="0">
              <a:solidFill>
                <a:schemeClr val="bg1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395475B2-5233-D8DA-36C9-9B8AEDA8E112}"/>
              </a:ext>
            </a:extLst>
          </p:cNvPr>
          <p:cNvSpPr txBox="1"/>
          <p:nvPr/>
        </p:nvSpPr>
        <p:spPr>
          <a:xfrm>
            <a:off x="7278107" y="9603586"/>
            <a:ext cx="23472353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2027-ben létrejött a Felzárkóztatás megyei (vármegyei) szintű konzultációs platformja (Felzárkózási Fórum) </a:t>
            </a:r>
          </a:p>
          <a:p>
            <a:pPr>
              <a:spcBef>
                <a:spcPts val="1800"/>
              </a:spcBef>
            </a:pP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EFOP-1.6.3-17-2017-00008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„Felzárkózási-politikai konzultáció és program Komárom-Esztergom megyében”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F28E35A8-6100-F795-64BD-8D9A443B42FE}"/>
              </a:ext>
            </a:extLst>
          </p:cNvPr>
          <p:cNvSpPr txBox="1"/>
          <p:nvPr/>
        </p:nvSpPr>
        <p:spPr>
          <a:xfrm>
            <a:off x="6458119" y="14467203"/>
            <a:ext cx="292036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7200" b="1" dirty="0">
                <a:latin typeface="Arial" panose="020B0604020202020204" pitchFamily="34" charset="0"/>
                <a:cs typeface="Arial" panose="020B0604020202020204" pitchFamily="34" charset="0"/>
              </a:rPr>
              <a:t>TOP megyei szintű végrehajtása</a:t>
            </a: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5B14532B-77F4-37C2-2DE6-9A97332D4ADD}"/>
              </a:ext>
            </a:extLst>
          </p:cNvPr>
          <p:cNvSpPr txBox="1"/>
          <p:nvPr/>
        </p:nvSpPr>
        <p:spPr>
          <a:xfrm>
            <a:off x="7278107" y="16098393"/>
            <a:ext cx="29203650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0"/>
              </a:spcBef>
            </a:pP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Tatabánya a 2014-2020 időszakban önálló forráskerettel bírt, így nem volt része a megyei forrásallokációnak</a:t>
            </a:r>
          </a:p>
          <a:p>
            <a:pPr>
              <a:spcBef>
                <a:spcPts val="3000"/>
              </a:spcBef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Teljes megyei keret: 25,9 </a:t>
            </a:r>
            <a:r>
              <a:rPr lang="hu-HU" sz="4800" dirty="0" err="1">
                <a:latin typeface="Arial" panose="020B0604020202020204" pitchFamily="34" charset="0"/>
                <a:cs typeface="Arial" panose="020B0604020202020204" pitchFamily="34" charset="0"/>
              </a:rPr>
              <a:t>mrd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Ft allokált forrás (ERFA, ESZA)</a:t>
            </a:r>
          </a:p>
          <a:p>
            <a:pPr>
              <a:spcBef>
                <a:spcPts val="3000"/>
              </a:spcBef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Ebből </a:t>
            </a:r>
            <a:r>
              <a:rPr lang="hu-HU" sz="4800" b="1" dirty="0">
                <a:latin typeface="Arial" panose="020B0604020202020204" pitchFamily="34" charset="0"/>
                <a:cs typeface="Arial" panose="020B0604020202020204" pitchFamily="34" charset="0"/>
              </a:rPr>
              <a:t>közvetlenül 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a felzárkóztatást segítő tevékenységek: 3,1 </a:t>
            </a:r>
            <a:r>
              <a:rPr lang="hu-HU" sz="4800" dirty="0" err="1">
                <a:latin typeface="Arial" panose="020B0604020202020204" pitchFamily="34" charset="0"/>
                <a:cs typeface="Arial" panose="020B0604020202020204" pitchFamily="34" charset="0"/>
              </a:rPr>
              <a:t>mrd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 Ft (az összes forrás közel 12%-a)</a:t>
            </a:r>
          </a:p>
          <a:p>
            <a:pPr>
              <a:spcBef>
                <a:spcPts val="3000"/>
              </a:spcBef>
            </a:pPr>
            <a:r>
              <a:rPr lang="hu-HU" sz="4800" u="sng" dirty="0">
                <a:latin typeface="Arial" panose="020B0604020202020204" pitchFamily="34" charset="0"/>
                <a:cs typeface="Arial" panose="020B0604020202020204" pitchFamily="34" charset="0"/>
              </a:rPr>
              <a:t>Tervezett tevékenységek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0" indent="-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szociális városrehabilitáció (életkörülmények, szemléletváltás)</a:t>
            </a:r>
          </a:p>
          <a:p>
            <a:pPr marL="685800" indent="-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foglalkoztatási paktumok (munkaerőpiaci fókuszú felzárkóztatás)</a:t>
            </a:r>
          </a:p>
          <a:p>
            <a:pPr marL="685800" indent="-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helyi közösségi programok (identitás, kulturális alapú felzárkóztatás)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191444" y="4265"/>
            <a:ext cx="46822382" cy="14469512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879261" y="14184478"/>
            <a:ext cx="47594838" cy="12218822"/>
          </a:xfrm>
          <a:custGeom>
            <a:avLst/>
            <a:gdLst/>
            <a:ahLst/>
            <a:cxnLst/>
            <a:rect l="l" t="t" r="r" b="b"/>
            <a:pathLst>
              <a:path w="18288000" h="5865281">
                <a:moveTo>
                  <a:pt x="0" y="0"/>
                </a:moveTo>
                <a:lnTo>
                  <a:pt x="18288000" y="0"/>
                </a:lnTo>
                <a:lnTo>
                  <a:pt x="18288000" y="5865281"/>
                </a:lnTo>
                <a:lnTo>
                  <a:pt x="0" y="586528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8999"/>
            </a:blip>
            <a:stretch>
              <a:fillRect t="-68621" b="-37623"/>
            </a:stretch>
          </a:blipFill>
        </p:spPr>
      </p:sp>
      <p:grpSp>
        <p:nvGrpSpPr>
          <p:cNvPr id="7" name="Group 7"/>
          <p:cNvGrpSpPr/>
          <p:nvPr/>
        </p:nvGrpSpPr>
        <p:grpSpPr>
          <a:xfrm rot="-5400000">
            <a:off x="21937837" y="-9851414"/>
            <a:ext cx="2764842" cy="46907021"/>
            <a:chOff x="0" y="0"/>
            <a:chExt cx="286687" cy="481659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6687" cy="4816592"/>
            </a:xfrm>
            <a:custGeom>
              <a:avLst/>
              <a:gdLst/>
              <a:ahLst/>
              <a:cxnLst/>
              <a:rect l="l" t="t" r="r" b="b"/>
              <a:pathLst>
                <a:path w="286687" h="4816592">
                  <a:moveTo>
                    <a:pt x="0" y="0"/>
                  </a:moveTo>
                  <a:lnTo>
                    <a:pt x="286687" y="0"/>
                  </a:lnTo>
                  <a:lnTo>
                    <a:pt x="286687" y="4816592"/>
                  </a:lnTo>
                  <a:lnTo>
                    <a:pt x="0" y="4816592"/>
                  </a:lnTo>
                  <a:close/>
                </a:path>
              </a:pathLst>
            </a:custGeom>
            <a:gradFill rotWithShape="1">
              <a:gsLst>
                <a:gs pos="0">
                  <a:srgbClr val="696969">
                    <a:alpha val="41040"/>
                  </a:srgbClr>
                </a:gs>
                <a:gs pos="33333">
                  <a:srgbClr val="B4B4B4">
                    <a:alpha val="47025"/>
                  </a:srgbClr>
                </a:gs>
                <a:gs pos="66667">
                  <a:srgbClr val="EEEEEE">
                    <a:alpha val="40185"/>
                  </a:srgbClr>
                </a:gs>
                <a:gs pos="100000">
                  <a:srgbClr val="FBFBFB">
                    <a:alpha val="1254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86687" cy="48356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4699048" y="15135232"/>
            <a:ext cx="11671392" cy="9076729"/>
            <a:chOff x="0" y="0"/>
            <a:chExt cx="1210207" cy="94116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10207" cy="941166"/>
            </a:xfrm>
            <a:custGeom>
              <a:avLst/>
              <a:gdLst/>
              <a:ahLst/>
              <a:cxnLst/>
              <a:rect l="l" t="t" r="r" b="b"/>
              <a:pathLst>
                <a:path w="1210207" h="941166">
                  <a:moveTo>
                    <a:pt x="33697" y="0"/>
                  </a:moveTo>
                  <a:lnTo>
                    <a:pt x="1176510" y="0"/>
                  </a:lnTo>
                  <a:cubicBezTo>
                    <a:pt x="1195120" y="0"/>
                    <a:pt x="1210207" y="15087"/>
                    <a:pt x="1210207" y="33697"/>
                  </a:cubicBezTo>
                  <a:lnTo>
                    <a:pt x="1210207" y="907469"/>
                  </a:lnTo>
                  <a:cubicBezTo>
                    <a:pt x="1210207" y="916406"/>
                    <a:pt x="1206657" y="924977"/>
                    <a:pt x="1200337" y="931297"/>
                  </a:cubicBezTo>
                  <a:cubicBezTo>
                    <a:pt x="1194018" y="937616"/>
                    <a:pt x="1185447" y="941166"/>
                    <a:pt x="1176510" y="941166"/>
                  </a:cubicBezTo>
                  <a:lnTo>
                    <a:pt x="33697" y="941166"/>
                  </a:lnTo>
                  <a:cubicBezTo>
                    <a:pt x="24760" y="941166"/>
                    <a:pt x="16189" y="937616"/>
                    <a:pt x="9870" y="931297"/>
                  </a:cubicBezTo>
                  <a:cubicBezTo>
                    <a:pt x="3550" y="924977"/>
                    <a:pt x="0" y="916406"/>
                    <a:pt x="0" y="907469"/>
                  </a:cubicBezTo>
                  <a:lnTo>
                    <a:pt x="0" y="33697"/>
                  </a:lnTo>
                  <a:cubicBezTo>
                    <a:pt x="0" y="24760"/>
                    <a:pt x="3550" y="16189"/>
                    <a:pt x="9870" y="9870"/>
                  </a:cubicBezTo>
                  <a:cubicBezTo>
                    <a:pt x="16189" y="3550"/>
                    <a:pt x="24760" y="0"/>
                    <a:pt x="33697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363636"/>
              </a:solidFill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1210207" cy="960216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803854" y="14671709"/>
            <a:ext cx="400782" cy="397180"/>
            <a:chOff x="0" y="0"/>
            <a:chExt cx="320400" cy="31752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20421" cy="329184"/>
            </a:xfrm>
            <a:custGeom>
              <a:avLst/>
              <a:gdLst/>
              <a:ahLst/>
              <a:cxnLst/>
              <a:rect l="l" t="t" r="r" b="b"/>
              <a:pathLst>
                <a:path w="320421" h="329184">
                  <a:moveTo>
                    <a:pt x="320421" y="329184"/>
                  </a:moveTo>
                  <a:lnTo>
                    <a:pt x="0" y="329184"/>
                  </a:lnTo>
                  <a:lnTo>
                    <a:pt x="0" y="158750"/>
                  </a:lnTo>
                  <a:cubicBezTo>
                    <a:pt x="0" y="70866"/>
                    <a:pt x="71501" y="0"/>
                    <a:pt x="160147" y="0"/>
                  </a:cubicBezTo>
                  <a:cubicBezTo>
                    <a:pt x="248793" y="0"/>
                    <a:pt x="320421" y="70866"/>
                    <a:pt x="320421" y="158750"/>
                  </a:cubicBezTo>
                  <a:lnTo>
                    <a:pt x="320421" y="329184"/>
                  </a:lnTo>
                  <a:close/>
                </a:path>
              </a:pathLst>
            </a:custGeom>
            <a:solidFill>
              <a:srgbClr val="040506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5333413" y="14671709"/>
            <a:ext cx="2661377" cy="2855013"/>
            <a:chOff x="0" y="0"/>
            <a:chExt cx="2127600" cy="22824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136648" cy="2334387"/>
            </a:xfrm>
            <a:custGeom>
              <a:avLst/>
              <a:gdLst/>
              <a:ahLst/>
              <a:cxnLst/>
              <a:rect l="l" t="t" r="r" b="b"/>
              <a:pathLst>
                <a:path w="2136648" h="2334387">
                  <a:moveTo>
                    <a:pt x="1983994" y="0"/>
                  </a:moveTo>
                  <a:lnTo>
                    <a:pt x="144145" y="0"/>
                  </a:lnTo>
                  <a:cubicBezTo>
                    <a:pt x="64389" y="0"/>
                    <a:pt x="0" y="64262"/>
                    <a:pt x="0" y="143891"/>
                  </a:cubicBezTo>
                  <a:lnTo>
                    <a:pt x="0" y="2334387"/>
                  </a:lnTo>
                  <a:lnTo>
                    <a:pt x="991997" y="1949577"/>
                  </a:lnTo>
                  <a:lnTo>
                    <a:pt x="1983994" y="2334387"/>
                  </a:lnTo>
                  <a:lnTo>
                    <a:pt x="1983994" y="152400"/>
                  </a:lnTo>
                  <a:cubicBezTo>
                    <a:pt x="1983994" y="67945"/>
                    <a:pt x="2052574" y="0"/>
                    <a:pt x="2136648" y="0"/>
                  </a:cubicBezTo>
                  <a:lnTo>
                    <a:pt x="1983994" y="0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5333413" y="18244129"/>
            <a:ext cx="5220998" cy="5220998"/>
            <a:chOff x="0" y="0"/>
            <a:chExt cx="6350000" cy="63500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4"/>
              <a:stretch>
                <a:fillRect l="-21073" r="-21073"/>
              </a:stretch>
            </a:blipFill>
          </p:spPr>
        </p:sp>
      </p:grpSp>
      <p:grpSp>
        <p:nvGrpSpPr>
          <p:cNvPr id="16" name="Group 16"/>
          <p:cNvGrpSpPr/>
          <p:nvPr/>
        </p:nvGrpSpPr>
        <p:grpSpPr>
          <a:xfrm>
            <a:off x="17635651" y="15182450"/>
            <a:ext cx="11671392" cy="9076729"/>
            <a:chOff x="0" y="0"/>
            <a:chExt cx="1210207" cy="941166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10207" cy="941166"/>
            </a:xfrm>
            <a:custGeom>
              <a:avLst/>
              <a:gdLst/>
              <a:ahLst/>
              <a:cxnLst/>
              <a:rect l="l" t="t" r="r" b="b"/>
              <a:pathLst>
                <a:path w="1210207" h="941166">
                  <a:moveTo>
                    <a:pt x="33697" y="0"/>
                  </a:moveTo>
                  <a:lnTo>
                    <a:pt x="1176510" y="0"/>
                  </a:lnTo>
                  <a:cubicBezTo>
                    <a:pt x="1195120" y="0"/>
                    <a:pt x="1210207" y="15087"/>
                    <a:pt x="1210207" y="33697"/>
                  </a:cubicBezTo>
                  <a:lnTo>
                    <a:pt x="1210207" y="907469"/>
                  </a:lnTo>
                  <a:cubicBezTo>
                    <a:pt x="1210207" y="916406"/>
                    <a:pt x="1206657" y="924977"/>
                    <a:pt x="1200337" y="931297"/>
                  </a:cubicBezTo>
                  <a:cubicBezTo>
                    <a:pt x="1194018" y="937616"/>
                    <a:pt x="1185447" y="941166"/>
                    <a:pt x="1176510" y="941166"/>
                  </a:cubicBezTo>
                  <a:lnTo>
                    <a:pt x="33697" y="941166"/>
                  </a:lnTo>
                  <a:cubicBezTo>
                    <a:pt x="24760" y="941166"/>
                    <a:pt x="16189" y="937616"/>
                    <a:pt x="9870" y="931297"/>
                  </a:cubicBezTo>
                  <a:cubicBezTo>
                    <a:pt x="3550" y="924977"/>
                    <a:pt x="0" y="916406"/>
                    <a:pt x="0" y="907469"/>
                  </a:cubicBezTo>
                  <a:lnTo>
                    <a:pt x="0" y="33697"/>
                  </a:lnTo>
                  <a:cubicBezTo>
                    <a:pt x="0" y="24760"/>
                    <a:pt x="3550" y="16189"/>
                    <a:pt x="9870" y="9870"/>
                  </a:cubicBezTo>
                  <a:cubicBezTo>
                    <a:pt x="16189" y="3550"/>
                    <a:pt x="24760" y="0"/>
                    <a:pt x="33697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363636"/>
              </a:solidFill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1210207" cy="960216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20769860" y="14671709"/>
            <a:ext cx="400782" cy="397180"/>
            <a:chOff x="0" y="0"/>
            <a:chExt cx="320400" cy="31752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320421" cy="329184"/>
            </a:xfrm>
            <a:custGeom>
              <a:avLst/>
              <a:gdLst/>
              <a:ahLst/>
              <a:cxnLst/>
              <a:rect l="l" t="t" r="r" b="b"/>
              <a:pathLst>
                <a:path w="320421" h="329184">
                  <a:moveTo>
                    <a:pt x="320421" y="329184"/>
                  </a:moveTo>
                  <a:lnTo>
                    <a:pt x="0" y="329184"/>
                  </a:lnTo>
                  <a:lnTo>
                    <a:pt x="0" y="158750"/>
                  </a:lnTo>
                  <a:cubicBezTo>
                    <a:pt x="0" y="70866"/>
                    <a:pt x="71501" y="0"/>
                    <a:pt x="160147" y="0"/>
                  </a:cubicBezTo>
                  <a:cubicBezTo>
                    <a:pt x="248793" y="0"/>
                    <a:pt x="320421" y="70866"/>
                    <a:pt x="320421" y="158750"/>
                  </a:cubicBezTo>
                  <a:lnTo>
                    <a:pt x="320421" y="329184"/>
                  </a:lnTo>
                  <a:close/>
                </a:path>
              </a:pathLst>
            </a:custGeom>
            <a:solidFill>
              <a:srgbClr val="040506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18299419" y="14671709"/>
            <a:ext cx="2661377" cy="2855013"/>
            <a:chOff x="0" y="0"/>
            <a:chExt cx="2127600" cy="22824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136648" cy="2334387"/>
            </a:xfrm>
            <a:custGeom>
              <a:avLst/>
              <a:gdLst/>
              <a:ahLst/>
              <a:cxnLst/>
              <a:rect l="l" t="t" r="r" b="b"/>
              <a:pathLst>
                <a:path w="2136648" h="2334387">
                  <a:moveTo>
                    <a:pt x="1983994" y="0"/>
                  </a:moveTo>
                  <a:lnTo>
                    <a:pt x="144145" y="0"/>
                  </a:lnTo>
                  <a:cubicBezTo>
                    <a:pt x="64389" y="0"/>
                    <a:pt x="0" y="64262"/>
                    <a:pt x="0" y="143891"/>
                  </a:cubicBezTo>
                  <a:lnTo>
                    <a:pt x="0" y="2334387"/>
                  </a:lnTo>
                  <a:lnTo>
                    <a:pt x="991997" y="1949577"/>
                  </a:lnTo>
                  <a:lnTo>
                    <a:pt x="1983994" y="2334387"/>
                  </a:lnTo>
                  <a:lnTo>
                    <a:pt x="1983994" y="152400"/>
                  </a:lnTo>
                  <a:cubicBezTo>
                    <a:pt x="1983994" y="67945"/>
                    <a:pt x="2052574" y="0"/>
                    <a:pt x="2136648" y="0"/>
                  </a:cubicBezTo>
                  <a:lnTo>
                    <a:pt x="1983994" y="0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18299419" y="18244129"/>
            <a:ext cx="5220998" cy="5220998"/>
            <a:chOff x="0" y="0"/>
            <a:chExt cx="6350000" cy="63500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3"/>
              <a:stretch>
                <a:fillRect l="-25772" r="-25772"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30662571" y="15068889"/>
            <a:ext cx="11671392" cy="9076729"/>
            <a:chOff x="0" y="0"/>
            <a:chExt cx="1210207" cy="941166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210207" cy="941166"/>
            </a:xfrm>
            <a:custGeom>
              <a:avLst/>
              <a:gdLst/>
              <a:ahLst/>
              <a:cxnLst/>
              <a:rect l="l" t="t" r="r" b="b"/>
              <a:pathLst>
                <a:path w="1210207" h="941166">
                  <a:moveTo>
                    <a:pt x="33697" y="0"/>
                  </a:moveTo>
                  <a:lnTo>
                    <a:pt x="1176510" y="0"/>
                  </a:lnTo>
                  <a:cubicBezTo>
                    <a:pt x="1195120" y="0"/>
                    <a:pt x="1210207" y="15087"/>
                    <a:pt x="1210207" y="33697"/>
                  </a:cubicBezTo>
                  <a:lnTo>
                    <a:pt x="1210207" y="907469"/>
                  </a:lnTo>
                  <a:cubicBezTo>
                    <a:pt x="1210207" y="916406"/>
                    <a:pt x="1206657" y="924977"/>
                    <a:pt x="1200337" y="931297"/>
                  </a:cubicBezTo>
                  <a:cubicBezTo>
                    <a:pt x="1194018" y="937616"/>
                    <a:pt x="1185447" y="941166"/>
                    <a:pt x="1176510" y="941166"/>
                  </a:cubicBezTo>
                  <a:lnTo>
                    <a:pt x="33697" y="941166"/>
                  </a:lnTo>
                  <a:cubicBezTo>
                    <a:pt x="24760" y="941166"/>
                    <a:pt x="16189" y="937616"/>
                    <a:pt x="9870" y="931297"/>
                  </a:cubicBezTo>
                  <a:cubicBezTo>
                    <a:pt x="3550" y="924977"/>
                    <a:pt x="0" y="916406"/>
                    <a:pt x="0" y="907469"/>
                  </a:cubicBezTo>
                  <a:lnTo>
                    <a:pt x="0" y="33697"/>
                  </a:lnTo>
                  <a:cubicBezTo>
                    <a:pt x="0" y="24760"/>
                    <a:pt x="3550" y="16189"/>
                    <a:pt x="9870" y="9870"/>
                  </a:cubicBezTo>
                  <a:cubicBezTo>
                    <a:pt x="16189" y="3550"/>
                    <a:pt x="24760" y="0"/>
                    <a:pt x="33697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363636"/>
              </a:solidFill>
              <a:prstDash val="solid"/>
              <a:miter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1210207" cy="960216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33747711" y="14671709"/>
            <a:ext cx="400782" cy="397180"/>
            <a:chOff x="0" y="0"/>
            <a:chExt cx="320400" cy="31752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320421" cy="329184"/>
            </a:xfrm>
            <a:custGeom>
              <a:avLst/>
              <a:gdLst/>
              <a:ahLst/>
              <a:cxnLst/>
              <a:rect l="l" t="t" r="r" b="b"/>
              <a:pathLst>
                <a:path w="320421" h="329184">
                  <a:moveTo>
                    <a:pt x="320421" y="329184"/>
                  </a:moveTo>
                  <a:lnTo>
                    <a:pt x="0" y="329184"/>
                  </a:lnTo>
                  <a:lnTo>
                    <a:pt x="0" y="158750"/>
                  </a:lnTo>
                  <a:cubicBezTo>
                    <a:pt x="0" y="70866"/>
                    <a:pt x="71501" y="0"/>
                    <a:pt x="160147" y="0"/>
                  </a:cubicBezTo>
                  <a:cubicBezTo>
                    <a:pt x="248793" y="0"/>
                    <a:pt x="320421" y="70866"/>
                    <a:pt x="320421" y="158750"/>
                  </a:cubicBezTo>
                  <a:lnTo>
                    <a:pt x="320421" y="329184"/>
                  </a:lnTo>
                  <a:close/>
                </a:path>
              </a:pathLst>
            </a:custGeom>
            <a:solidFill>
              <a:srgbClr val="040506"/>
            </a:solidFill>
          </p:spPr>
        </p:sp>
      </p:grpSp>
      <p:grpSp>
        <p:nvGrpSpPr>
          <p:cNvPr id="30" name="Group 30"/>
          <p:cNvGrpSpPr/>
          <p:nvPr/>
        </p:nvGrpSpPr>
        <p:grpSpPr>
          <a:xfrm>
            <a:off x="31277270" y="14671709"/>
            <a:ext cx="2661377" cy="2855013"/>
            <a:chOff x="0" y="0"/>
            <a:chExt cx="2127600" cy="22824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136648" cy="2334387"/>
            </a:xfrm>
            <a:custGeom>
              <a:avLst/>
              <a:gdLst/>
              <a:ahLst/>
              <a:cxnLst/>
              <a:rect l="l" t="t" r="r" b="b"/>
              <a:pathLst>
                <a:path w="2136648" h="2334387">
                  <a:moveTo>
                    <a:pt x="1983994" y="0"/>
                  </a:moveTo>
                  <a:lnTo>
                    <a:pt x="144145" y="0"/>
                  </a:lnTo>
                  <a:cubicBezTo>
                    <a:pt x="64389" y="0"/>
                    <a:pt x="0" y="64262"/>
                    <a:pt x="0" y="143891"/>
                  </a:cubicBezTo>
                  <a:lnTo>
                    <a:pt x="0" y="2334387"/>
                  </a:lnTo>
                  <a:lnTo>
                    <a:pt x="991997" y="1949577"/>
                  </a:lnTo>
                  <a:lnTo>
                    <a:pt x="1983994" y="2334387"/>
                  </a:lnTo>
                  <a:lnTo>
                    <a:pt x="1983994" y="152400"/>
                  </a:lnTo>
                  <a:cubicBezTo>
                    <a:pt x="1983994" y="67945"/>
                    <a:pt x="2052574" y="0"/>
                    <a:pt x="2136648" y="0"/>
                  </a:cubicBezTo>
                  <a:lnTo>
                    <a:pt x="1983994" y="0"/>
                  </a:ln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32" name="Group 32"/>
          <p:cNvGrpSpPr>
            <a:grpSpLocks noChangeAspect="1"/>
          </p:cNvGrpSpPr>
          <p:nvPr/>
        </p:nvGrpSpPr>
        <p:grpSpPr>
          <a:xfrm>
            <a:off x="31277270" y="18244129"/>
            <a:ext cx="5220998" cy="5220998"/>
            <a:chOff x="0" y="0"/>
            <a:chExt cx="6350000" cy="63500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5"/>
              <a:stretch>
                <a:fillRect l="-20890" r="-20890"/>
              </a:stretch>
            </a:blipFill>
          </p:spPr>
        </p:sp>
      </p:grpSp>
      <p:sp>
        <p:nvSpPr>
          <p:cNvPr id="36" name="TextBox 36"/>
          <p:cNvSpPr txBox="1"/>
          <p:nvPr/>
        </p:nvSpPr>
        <p:spPr>
          <a:xfrm>
            <a:off x="8457735" y="15636896"/>
            <a:ext cx="6973343" cy="891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>
              <a:lnSpc>
                <a:spcPts val="7600"/>
              </a:lnSpc>
              <a:spcBef>
                <a:spcPct val="0"/>
              </a:spcBef>
            </a:pPr>
            <a:r>
              <a:rPr lang="hu-HU" sz="5507" b="1" spc="538" dirty="0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 projekt célja</a:t>
            </a:r>
            <a:endParaRPr lang="en-US" sz="5507" b="1" spc="538" dirty="0">
              <a:solidFill>
                <a:srgbClr val="000000"/>
              </a:solidFill>
              <a:latin typeface="Montserrat Classic Bold"/>
              <a:ea typeface="Montserrat Classic Bold"/>
              <a:cs typeface="Montserrat Classic Bold"/>
              <a:sym typeface="Montserrat Classic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10805759" y="17955626"/>
            <a:ext cx="5436333" cy="57708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503"/>
              </a:lnSpc>
            </a:pPr>
            <a:r>
              <a:rPr lang="hu-HU" sz="4200" dirty="0">
                <a:latin typeface="Arial" panose="020B0604020202020204" pitchFamily="34" charset="0"/>
                <a:cs typeface="Arial" panose="020B0604020202020204" pitchFamily="34" charset="0"/>
              </a:rPr>
              <a:t>Oroszlány területén található szegregált lakókörülmények között élők életfeltételeinek javítása, integrált lakókörnyezetbe történő visszailleszkedésük elősegítése.</a:t>
            </a:r>
            <a:endParaRPr lang="en-US" sz="4200" spc="318" dirty="0">
              <a:solidFill>
                <a:srgbClr val="000000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423741" y="15444576"/>
            <a:ext cx="6973343" cy="18808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>
              <a:lnSpc>
                <a:spcPts val="7600"/>
              </a:lnSpc>
              <a:spcBef>
                <a:spcPct val="0"/>
              </a:spcBef>
            </a:pPr>
            <a:r>
              <a:rPr lang="hu-HU" sz="5507" b="1" spc="538" dirty="0">
                <a:solidFill>
                  <a:srgbClr val="000000"/>
                </a:solidFill>
                <a:latin typeface="Montserrat Classic Bold"/>
              </a:rPr>
              <a:t>Ehhez kapcsolódóan</a:t>
            </a:r>
            <a:endParaRPr lang="en-US" sz="5507" b="1" spc="538" dirty="0">
              <a:solidFill>
                <a:srgbClr val="000000"/>
              </a:solidFill>
              <a:latin typeface="Montserrat Classic Bold"/>
              <a:sym typeface="Montserrat Classic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23771765" y="17753969"/>
            <a:ext cx="5018383" cy="617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4200" dirty="0">
                <a:latin typeface="Arial" panose="020B0604020202020204" pitchFamily="34" charset="0"/>
                <a:cs typeface="Arial" panose="020B0604020202020204" pitchFamily="34" charset="0"/>
              </a:rPr>
              <a:t>Az Önkormányzati Szociális Szolgálat felmérte a Német- és Nyíres dűlőkben élők életkörülményeit, beazonosították a projekt iránt részvételi szándékot mutató lakókat.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34401592" y="15636896"/>
            <a:ext cx="6973343" cy="891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>
              <a:lnSpc>
                <a:spcPts val="7600"/>
              </a:lnSpc>
              <a:spcBef>
                <a:spcPct val="0"/>
              </a:spcBef>
            </a:pPr>
            <a:r>
              <a:rPr lang="hu-HU" sz="5507" b="1" spc="538" dirty="0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Akcióterület</a:t>
            </a:r>
            <a:endParaRPr lang="en-US" sz="5507" b="1" spc="538" dirty="0">
              <a:solidFill>
                <a:srgbClr val="000000"/>
              </a:solidFill>
              <a:latin typeface="Montserrat Classic Bold"/>
              <a:ea typeface="Montserrat Classic Bold"/>
              <a:cs typeface="Montserrat Classic Bold"/>
              <a:sym typeface="Montserrat Classic Bold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36798685" y="17489158"/>
            <a:ext cx="5018383" cy="617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sz="4200" dirty="0">
                <a:latin typeface="Arial" panose="020B0604020202020204" pitchFamily="34" charset="0"/>
                <a:cs typeface="Arial" panose="020B0604020202020204" pitchFamily="34" charset="0"/>
              </a:rPr>
              <a:t>Lehatárolt területen megvalósuló fejlesztések jobbá teszik a </a:t>
            </a:r>
            <a:r>
              <a:rPr lang="hu-HU" sz="4200" dirty="0" err="1">
                <a:latin typeface="Arial" panose="020B0604020202020204" pitchFamily="34" charset="0"/>
                <a:cs typeface="Arial" panose="020B0604020202020204" pitchFamily="34" charset="0"/>
              </a:rPr>
              <a:t>szegregátumból</a:t>
            </a:r>
            <a:r>
              <a:rPr lang="hu-HU" sz="4200" dirty="0">
                <a:latin typeface="Arial" panose="020B0604020202020204" pitchFamily="34" charset="0"/>
                <a:cs typeface="Arial" panose="020B0604020202020204" pitchFamily="34" charset="0"/>
              </a:rPr>
              <a:t> a város irányába történő közlekedési és környezeti feltételeket. </a:t>
            </a:r>
          </a:p>
        </p:txBody>
      </p:sp>
      <p:sp>
        <p:nvSpPr>
          <p:cNvPr id="45" name="TextBox 10">
            <a:extLst>
              <a:ext uri="{FF2B5EF4-FFF2-40B4-BE49-F238E27FC236}">
                <a16:creationId xmlns:a16="http://schemas.microsoft.com/office/drawing/2014/main" id="{41FC53CF-DBCA-2992-2F0C-0A0F859BE9E5}"/>
              </a:ext>
            </a:extLst>
          </p:cNvPr>
          <p:cNvSpPr txBox="1"/>
          <p:nvPr/>
        </p:nvSpPr>
        <p:spPr>
          <a:xfrm>
            <a:off x="2904010" y="2341208"/>
            <a:ext cx="40689283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hu-HU" sz="9600" b="1" cap="all" dirty="0">
                <a:latin typeface="Arial Bold"/>
              </a:rPr>
              <a:t>Esélyteremtő beavatkozások </a:t>
            </a:r>
          </a:p>
          <a:p>
            <a:pPr algn="ctr"/>
            <a:r>
              <a:rPr lang="hu-HU" sz="9600" b="1" cap="all" dirty="0">
                <a:latin typeface="Arial Bold"/>
              </a:rPr>
              <a:t>Komárom-Esztergom vármegyében, 2014-2020</a:t>
            </a:r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ECAF72D0-2BAA-9AE9-6FA8-B7B195B95625}"/>
              </a:ext>
            </a:extLst>
          </p:cNvPr>
          <p:cNvSpPr txBox="1"/>
          <p:nvPr/>
        </p:nvSpPr>
        <p:spPr>
          <a:xfrm>
            <a:off x="2718373" y="5936896"/>
            <a:ext cx="40689283" cy="23390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A TOP forráskerete időközben a többlettámogatásoknak (5,3 </a:t>
            </a:r>
            <a:r>
              <a:rPr lang="hu-HU" sz="5400" dirty="0" err="1">
                <a:latin typeface="Arial" panose="020B0604020202020204" pitchFamily="34" charset="0"/>
                <a:cs typeface="Arial" panose="020B0604020202020204" pitchFamily="34" charset="0"/>
              </a:rPr>
              <a:t>mrd</a:t>
            </a: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 Ft) és az új támogatási konstrukcióknak (pl. bölcsőde, vízrendezés, kerékpárút)  köszönhetően 44,3 </a:t>
            </a:r>
            <a:r>
              <a:rPr lang="hu-HU" sz="5400" dirty="0" err="1">
                <a:latin typeface="Arial" panose="020B0604020202020204" pitchFamily="34" charset="0"/>
                <a:cs typeface="Arial" panose="020B0604020202020204" pitchFamily="34" charset="0"/>
              </a:rPr>
              <a:t>mrd</a:t>
            </a: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 Ft-ra emelkedett.</a:t>
            </a:r>
          </a:p>
        </p:txBody>
      </p:sp>
      <p:sp>
        <p:nvSpPr>
          <p:cNvPr id="47" name="Szövegdoboz 46">
            <a:extLst>
              <a:ext uri="{FF2B5EF4-FFF2-40B4-BE49-F238E27FC236}">
                <a16:creationId xmlns:a16="http://schemas.microsoft.com/office/drawing/2014/main" id="{AE8379C6-FCC3-8948-AC18-4790801CF559}"/>
              </a:ext>
            </a:extLst>
          </p:cNvPr>
          <p:cNvSpPr txBox="1"/>
          <p:nvPr/>
        </p:nvSpPr>
        <p:spPr>
          <a:xfrm>
            <a:off x="2083790" y="9590950"/>
            <a:ext cx="649924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Eredmények</a:t>
            </a:r>
          </a:p>
        </p:txBody>
      </p:sp>
      <p:sp>
        <p:nvSpPr>
          <p:cNvPr id="48" name="Szövegdoboz 47">
            <a:extLst>
              <a:ext uri="{FF2B5EF4-FFF2-40B4-BE49-F238E27FC236}">
                <a16:creationId xmlns:a16="http://schemas.microsoft.com/office/drawing/2014/main" id="{C023E95A-397A-8E52-45CA-24B00BB982DD}"/>
              </a:ext>
            </a:extLst>
          </p:cNvPr>
          <p:cNvSpPr txBox="1"/>
          <p:nvPr/>
        </p:nvSpPr>
        <p:spPr>
          <a:xfrm>
            <a:off x="7253504" y="8710535"/>
            <a:ext cx="37635992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Szociális városrehabilitáció (ERFA)</a:t>
            </a:r>
          </a:p>
          <a:p>
            <a:pPr>
              <a:spcBef>
                <a:spcPts val="1200"/>
              </a:spcBef>
            </a:pPr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TOP-4.3.1-16-KO1-2017-00001</a:t>
            </a: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 „Lakhatási feltételek és a környezet állapotának javítása Oroszlányban”</a:t>
            </a:r>
          </a:p>
          <a:p>
            <a:pPr>
              <a:spcBef>
                <a:spcPts val="1200"/>
              </a:spcBef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308.343.672 Ft</a:t>
            </a:r>
          </a:p>
        </p:txBody>
      </p:sp>
      <p:sp>
        <p:nvSpPr>
          <p:cNvPr id="50" name="Szövegdoboz 49">
            <a:extLst>
              <a:ext uri="{FF2B5EF4-FFF2-40B4-BE49-F238E27FC236}">
                <a16:creationId xmlns:a16="http://schemas.microsoft.com/office/drawing/2014/main" id="{7C8F5BBD-B461-9446-2F91-448F89C9A074}"/>
              </a:ext>
            </a:extLst>
          </p:cNvPr>
          <p:cNvSpPr txBox="1"/>
          <p:nvPr/>
        </p:nvSpPr>
        <p:spPr>
          <a:xfrm>
            <a:off x="2148541" y="11921629"/>
            <a:ext cx="426456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A projekt két lába a lakhatási beavatkozások megvalósítása (bérlakások kialakítása), valamint a közterületek és a közlekedési útszakaszok minőségének javítása, biztonságosabbá tételük elősegítése volt.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794" y="-17871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12735230" y="2615050"/>
            <a:ext cx="49161045" cy="5735418"/>
            <a:chOff x="0" y="0"/>
            <a:chExt cx="1876002" cy="21886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876002" cy="218865"/>
            </a:xfrm>
            <a:custGeom>
              <a:avLst/>
              <a:gdLst/>
              <a:ahLst/>
              <a:cxnLst/>
              <a:rect l="l" t="t" r="r" b="b"/>
              <a:pathLst>
                <a:path w="1876002" h="218865">
                  <a:moveTo>
                    <a:pt x="1672802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876002" y="218865"/>
                  </a:lnTo>
                  <a:lnTo>
                    <a:pt x="1672802" y="0"/>
                  </a:lnTo>
                  <a:close/>
                </a:path>
              </a:pathLst>
            </a:custGeom>
            <a:solidFill>
              <a:srgbClr val="487173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101600" y="-19050"/>
              <a:ext cx="1672802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1937179" y="9511151"/>
            <a:ext cx="8419119" cy="8419119"/>
            <a:chOff x="0" y="0"/>
            <a:chExt cx="4872604" cy="487260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872609" cy="4872609"/>
            </a:xfrm>
            <a:custGeom>
              <a:avLst/>
              <a:gdLst/>
              <a:ahLst/>
              <a:cxnLst/>
              <a:rect l="l" t="t" r="r" b="b"/>
              <a:pathLst>
                <a:path w="4872609" h="4872609">
                  <a:moveTo>
                    <a:pt x="1061593" y="2436241"/>
                  </a:moveTo>
                  <a:cubicBezTo>
                    <a:pt x="1061593" y="1687957"/>
                    <a:pt x="1688084" y="1061466"/>
                    <a:pt x="2436368" y="1061466"/>
                  </a:cubicBezTo>
                  <a:cubicBezTo>
                    <a:pt x="3202051" y="1061466"/>
                    <a:pt x="3811143" y="1687957"/>
                    <a:pt x="3811143" y="2436241"/>
                  </a:cubicBezTo>
                  <a:cubicBezTo>
                    <a:pt x="3811143" y="3201924"/>
                    <a:pt x="3202051" y="3811016"/>
                    <a:pt x="2436368" y="3811016"/>
                  </a:cubicBezTo>
                  <a:cubicBezTo>
                    <a:pt x="2436368" y="4872609"/>
                    <a:pt x="2436368" y="4872609"/>
                    <a:pt x="2436368" y="4872609"/>
                  </a:cubicBezTo>
                  <a:cubicBezTo>
                    <a:pt x="3776345" y="4872609"/>
                    <a:pt x="4872609" y="3776218"/>
                    <a:pt x="4872609" y="2436368"/>
                  </a:cubicBezTo>
                  <a:cubicBezTo>
                    <a:pt x="4872609" y="1096518"/>
                    <a:pt x="3776218" y="0"/>
                    <a:pt x="2436241" y="0"/>
                  </a:cubicBezTo>
                  <a:cubicBezTo>
                    <a:pt x="1096264" y="0"/>
                    <a:pt x="0" y="1096391"/>
                    <a:pt x="0" y="2436241"/>
                  </a:cubicBezTo>
                  <a:lnTo>
                    <a:pt x="1061593" y="2436241"/>
                  </a:lnTo>
                  <a:close/>
                </a:path>
              </a:pathLst>
            </a:custGeom>
            <a:solidFill>
              <a:srgbClr val="799A92">
                <a:alpha val="16863"/>
              </a:srgbClr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25352453" y="9570632"/>
            <a:ext cx="8419119" cy="8449058"/>
            <a:chOff x="0" y="0"/>
            <a:chExt cx="4872604" cy="488993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872609" cy="4889881"/>
            </a:xfrm>
            <a:custGeom>
              <a:avLst/>
              <a:gdLst/>
              <a:ahLst/>
              <a:cxnLst/>
              <a:rect l="l" t="t" r="r" b="b"/>
              <a:pathLst>
                <a:path w="4872609" h="4889881">
                  <a:moveTo>
                    <a:pt x="3811016" y="2453640"/>
                  </a:moveTo>
                  <a:cubicBezTo>
                    <a:pt x="3811016" y="3201924"/>
                    <a:pt x="3201924" y="3828415"/>
                    <a:pt x="2436241" y="3828415"/>
                  </a:cubicBezTo>
                  <a:cubicBezTo>
                    <a:pt x="1687957" y="3828415"/>
                    <a:pt x="1061466" y="3201924"/>
                    <a:pt x="1061466" y="2453640"/>
                  </a:cubicBezTo>
                  <a:cubicBezTo>
                    <a:pt x="1061466" y="1687957"/>
                    <a:pt x="1687957" y="1078865"/>
                    <a:pt x="2436241" y="1078865"/>
                  </a:cubicBezTo>
                  <a:cubicBezTo>
                    <a:pt x="2436241" y="0"/>
                    <a:pt x="2436241" y="0"/>
                    <a:pt x="2436241" y="0"/>
                  </a:cubicBezTo>
                  <a:cubicBezTo>
                    <a:pt x="1096391" y="0"/>
                    <a:pt x="0" y="1096264"/>
                    <a:pt x="0" y="2453640"/>
                  </a:cubicBezTo>
                  <a:cubicBezTo>
                    <a:pt x="0" y="3793617"/>
                    <a:pt x="1096391" y="4889881"/>
                    <a:pt x="2436241" y="4889881"/>
                  </a:cubicBezTo>
                  <a:cubicBezTo>
                    <a:pt x="3776091" y="4889881"/>
                    <a:pt x="4872609" y="3793617"/>
                    <a:pt x="4872609" y="2453640"/>
                  </a:cubicBezTo>
                  <a:lnTo>
                    <a:pt x="3811016" y="2453640"/>
                  </a:lnTo>
                  <a:close/>
                </a:path>
              </a:pathLst>
            </a:custGeom>
            <a:solidFill>
              <a:srgbClr val="799A92">
                <a:alpha val="16863"/>
              </a:srgbClr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1873950" y="16099342"/>
            <a:ext cx="8419119" cy="8421613"/>
            <a:chOff x="0" y="0"/>
            <a:chExt cx="4872604" cy="487404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4872482" cy="4874006"/>
            </a:xfrm>
            <a:custGeom>
              <a:avLst/>
              <a:gdLst/>
              <a:ahLst/>
              <a:cxnLst/>
              <a:rect l="l" t="t" r="r" b="b"/>
              <a:pathLst>
                <a:path w="4872482" h="4874006">
                  <a:moveTo>
                    <a:pt x="3811016" y="2437003"/>
                  </a:moveTo>
                  <a:cubicBezTo>
                    <a:pt x="3811016" y="3202940"/>
                    <a:pt x="3201924" y="3812159"/>
                    <a:pt x="2436241" y="3812159"/>
                  </a:cubicBezTo>
                  <a:cubicBezTo>
                    <a:pt x="1687957" y="3812159"/>
                    <a:pt x="1061466" y="3202940"/>
                    <a:pt x="1061466" y="2437003"/>
                  </a:cubicBezTo>
                  <a:cubicBezTo>
                    <a:pt x="1061466" y="1688465"/>
                    <a:pt x="1687957" y="1061847"/>
                    <a:pt x="2436241" y="1061847"/>
                  </a:cubicBezTo>
                  <a:cubicBezTo>
                    <a:pt x="2436241" y="0"/>
                    <a:pt x="2436241" y="0"/>
                    <a:pt x="2436241" y="0"/>
                  </a:cubicBezTo>
                  <a:cubicBezTo>
                    <a:pt x="1096391" y="0"/>
                    <a:pt x="0" y="1096645"/>
                    <a:pt x="0" y="2437003"/>
                  </a:cubicBezTo>
                  <a:cubicBezTo>
                    <a:pt x="0" y="3777361"/>
                    <a:pt x="1096391" y="4874006"/>
                    <a:pt x="2436241" y="4874006"/>
                  </a:cubicBezTo>
                  <a:cubicBezTo>
                    <a:pt x="3776091" y="4874006"/>
                    <a:pt x="4872482" y="3777361"/>
                    <a:pt x="4872482" y="2437003"/>
                  </a:cubicBezTo>
                  <a:lnTo>
                    <a:pt x="3811016" y="2437003"/>
                  </a:lnTo>
                  <a:close/>
                </a:path>
              </a:pathLst>
            </a:custGeom>
            <a:solidFill>
              <a:srgbClr val="799A92">
                <a:alpha val="16863"/>
              </a:srgbClr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27631075" y="11731061"/>
            <a:ext cx="3861875" cy="3861875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34213182" y="18403688"/>
            <a:ext cx="3867113" cy="3867113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34157089" y="11731059"/>
            <a:ext cx="3979298" cy="3979298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Freeform 25"/>
          <p:cNvSpPr/>
          <p:nvPr/>
        </p:nvSpPr>
        <p:spPr>
          <a:xfrm>
            <a:off x="28284063" y="12442136"/>
            <a:ext cx="2555900" cy="2439725"/>
          </a:xfrm>
          <a:custGeom>
            <a:avLst/>
            <a:gdLst/>
            <a:ahLst/>
            <a:cxnLst/>
            <a:rect l="l" t="t" r="r" b="b"/>
            <a:pathLst>
              <a:path w="1006253" h="960515">
                <a:moveTo>
                  <a:pt x="0" y="0"/>
                </a:moveTo>
                <a:lnTo>
                  <a:pt x="1006253" y="0"/>
                </a:lnTo>
                <a:lnTo>
                  <a:pt x="1006253" y="960515"/>
                </a:lnTo>
                <a:lnTo>
                  <a:pt x="0" y="9605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35000035" y="12463756"/>
            <a:ext cx="2293407" cy="2327258"/>
          </a:xfrm>
          <a:custGeom>
            <a:avLst/>
            <a:gdLst/>
            <a:ahLst/>
            <a:cxnLst/>
            <a:rect l="l" t="t" r="r" b="b"/>
            <a:pathLst>
              <a:path w="902910" h="916237">
                <a:moveTo>
                  <a:pt x="0" y="0"/>
                </a:moveTo>
                <a:lnTo>
                  <a:pt x="902910" y="0"/>
                </a:lnTo>
                <a:lnTo>
                  <a:pt x="902910" y="916237"/>
                </a:lnTo>
                <a:lnTo>
                  <a:pt x="0" y="9162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911416" y="3393669"/>
            <a:ext cx="30091532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Esélyteremtő beavatkozások </a:t>
            </a:r>
          </a:p>
          <a:p>
            <a:r>
              <a:rPr lang="hu-HU" sz="9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Komárom-Esztergom vármegyében,</a:t>
            </a:r>
          </a:p>
          <a:p>
            <a:r>
              <a:rPr lang="hu-HU" sz="9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328841" y="8000594"/>
            <a:ext cx="14450423" cy="699744"/>
            <a:chOff x="0" y="0"/>
            <a:chExt cx="4519796" cy="218865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4519796" cy="218865"/>
            </a:xfrm>
            <a:custGeom>
              <a:avLst/>
              <a:gdLst/>
              <a:ahLst/>
              <a:cxnLst/>
              <a:rect l="l" t="t" r="r" b="b"/>
              <a:pathLst>
                <a:path w="4519796" h="218865">
                  <a:moveTo>
                    <a:pt x="4316596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4519796" y="218865"/>
                  </a:lnTo>
                  <a:lnTo>
                    <a:pt x="4316596" y="0"/>
                  </a:lnTo>
                  <a:close/>
                </a:path>
              </a:pathLst>
            </a:custGeom>
            <a:solidFill>
              <a:srgbClr val="799A92"/>
            </a:solidFill>
            <a:ln cap="sq">
              <a:noFill/>
              <a:prstDash val="solid"/>
              <a:miter/>
            </a:ln>
          </p:spPr>
        </p:sp>
        <p:sp>
          <p:nvSpPr>
            <p:cNvPr id="30" name="TextBox 30"/>
            <p:cNvSpPr txBox="1"/>
            <p:nvPr/>
          </p:nvSpPr>
          <p:spPr>
            <a:xfrm>
              <a:off x="101600" y="-19050"/>
              <a:ext cx="4316596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solidFill>
                  <a:srgbClr val="799A9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3610907" y="9585371"/>
            <a:ext cx="938421" cy="919343"/>
            <a:chOff x="0" y="0"/>
            <a:chExt cx="193883" cy="17457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93883" cy="174570"/>
            </a:xfrm>
            <a:custGeom>
              <a:avLst/>
              <a:gdLst/>
              <a:ahLst/>
              <a:cxnLst/>
              <a:rect l="l" t="t" r="r" b="b"/>
              <a:pathLst>
                <a:path w="193883" h="174570">
                  <a:moveTo>
                    <a:pt x="84134" y="0"/>
                  </a:moveTo>
                  <a:lnTo>
                    <a:pt x="109749" y="0"/>
                  </a:lnTo>
                  <a:cubicBezTo>
                    <a:pt x="156215" y="0"/>
                    <a:pt x="193883" y="37668"/>
                    <a:pt x="193883" y="84134"/>
                  </a:cubicBezTo>
                  <a:lnTo>
                    <a:pt x="193883" y="90436"/>
                  </a:lnTo>
                  <a:cubicBezTo>
                    <a:pt x="193883" y="136902"/>
                    <a:pt x="156215" y="174570"/>
                    <a:pt x="109749" y="174570"/>
                  </a:cubicBezTo>
                  <a:lnTo>
                    <a:pt x="84134" y="174570"/>
                  </a:lnTo>
                  <a:cubicBezTo>
                    <a:pt x="37668" y="174570"/>
                    <a:pt x="0" y="136902"/>
                    <a:pt x="0" y="90436"/>
                  </a:cubicBezTo>
                  <a:lnTo>
                    <a:pt x="0" y="84134"/>
                  </a:lnTo>
                  <a:cubicBezTo>
                    <a:pt x="0" y="37668"/>
                    <a:pt x="37668" y="0"/>
                    <a:pt x="84134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0" y="-66675"/>
              <a:ext cx="193883" cy="241245"/>
            </a:xfrm>
            <a:prstGeom prst="rect">
              <a:avLst/>
            </a:prstGeom>
          </p:spPr>
          <p:txBody>
            <a:bodyPr lIns="129033" tIns="129033" rIns="129033" bIns="129033" rtlCol="0" anchor="t"/>
            <a:lstStyle/>
            <a:p>
              <a:pPr algn="ctr">
                <a:lnSpc>
                  <a:spcPts val="10450"/>
                </a:lnSpc>
                <a:spcBef>
                  <a:spcPct val="0"/>
                </a:spcBef>
              </a:pPr>
              <a:endParaRPr lang="en-US" sz="5400" b="1" spc="74" dirty="0">
                <a:solidFill>
                  <a:srgbClr val="FFFFFF"/>
                </a:solidFill>
                <a:latin typeface="Arial" panose="020B0604020202020204" pitchFamily="34" charset="0"/>
                <a:ea typeface="Montserrat Classic Bold"/>
                <a:cs typeface="Arial" panose="020B0604020202020204" pitchFamily="34" charset="0"/>
                <a:sym typeface="Montserrat Classic Bold"/>
              </a:endParaRP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28662641" y="22137"/>
            <a:ext cx="24216574" cy="2825249"/>
            <a:chOff x="0" y="0"/>
            <a:chExt cx="1876002" cy="218865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876002" cy="218865"/>
            </a:xfrm>
            <a:custGeom>
              <a:avLst/>
              <a:gdLst/>
              <a:ahLst/>
              <a:cxnLst/>
              <a:rect l="l" t="t" r="r" b="b"/>
              <a:pathLst>
                <a:path w="1876002" h="218865">
                  <a:moveTo>
                    <a:pt x="1672802" y="0"/>
                  </a:moveTo>
                  <a:lnTo>
                    <a:pt x="0" y="0"/>
                  </a:lnTo>
                  <a:lnTo>
                    <a:pt x="203200" y="218865"/>
                  </a:lnTo>
                  <a:lnTo>
                    <a:pt x="1876002" y="218865"/>
                  </a:lnTo>
                  <a:lnTo>
                    <a:pt x="1672802" y="0"/>
                  </a:lnTo>
                  <a:close/>
                </a:path>
              </a:pathLst>
            </a:custGeom>
            <a:solidFill>
              <a:srgbClr val="799A92"/>
            </a:solidFill>
            <a:ln cap="sq">
              <a:noFill/>
              <a:prstDash val="solid"/>
              <a:miter/>
            </a:ln>
          </p:spPr>
        </p:sp>
        <p:sp>
          <p:nvSpPr>
            <p:cNvPr id="41" name="TextBox 41"/>
            <p:cNvSpPr txBox="1"/>
            <p:nvPr/>
          </p:nvSpPr>
          <p:spPr>
            <a:xfrm>
              <a:off x="101600" y="-19050"/>
              <a:ext cx="1672802" cy="23791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AutoShape 42"/>
          <p:cNvSpPr/>
          <p:nvPr/>
        </p:nvSpPr>
        <p:spPr>
          <a:xfrm>
            <a:off x="-1817355" y="2445693"/>
            <a:ext cx="32820303" cy="0"/>
          </a:xfrm>
          <a:prstGeom prst="line">
            <a:avLst/>
          </a:prstGeom>
          <a:ln w="38100" cap="flat">
            <a:solidFill>
              <a:srgbClr val="799A9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3" name="Freeform 43"/>
          <p:cNvSpPr/>
          <p:nvPr/>
        </p:nvSpPr>
        <p:spPr>
          <a:xfrm>
            <a:off x="35000035" y="19135949"/>
            <a:ext cx="2293407" cy="2293407"/>
          </a:xfrm>
          <a:custGeom>
            <a:avLst/>
            <a:gdLst/>
            <a:ahLst/>
            <a:cxnLst/>
            <a:rect l="l" t="t" r="r" b="b"/>
            <a:pathLst>
              <a:path w="902910" h="902910">
                <a:moveTo>
                  <a:pt x="0" y="0"/>
                </a:moveTo>
                <a:lnTo>
                  <a:pt x="902910" y="0"/>
                </a:lnTo>
                <a:lnTo>
                  <a:pt x="902910" y="902910"/>
                </a:lnTo>
                <a:lnTo>
                  <a:pt x="0" y="90291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45" name="Szövegdoboz 44">
            <a:extLst>
              <a:ext uri="{FF2B5EF4-FFF2-40B4-BE49-F238E27FC236}">
                <a16:creationId xmlns:a16="http://schemas.microsoft.com/office/drawing/2014/main" id="{32B83C0C-E894-C00B-C4B0-650A3F954EB5}"/>
              </a:ext>
            </a:extLst>
          </p:cNvPr>
          <p:cNvSpPr txBox="1"/>
          <p:nvPr/>
        </p:nvSpPr>
        <p:spPr>
          <a:xfrm>
            <a:off x="31361694" y="566487"/>
            <a:ext cx="1414697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8800" b="1" dirty="0">
                <a:latin typeface="Arial" panose="020B0604020202020204" pitchFamily="34" charset="0"/>
                <a:cs typeface="Arial" panose="020B0604020202020204" pitchFamily="34" charset="0"/>
              </a:rPr>
              <a:t>Foglalkoztatási paktumok</a:t>
            </a:r>
          </a:p>
        </p:txBody>
      </p:sp>
      <p:sp>
        <p:nvSpPr>
          <p:cNvPr id="46" name="Szövegdoboz 45">
            <a:extLst>
              <a:ext uri="{FF2B5EF4-FFF2-40B4-BE49-F238E27FC236}">
                <a16:creationId xmlns:a16="http://schemas.microsoft.com/office/drawing/2014/main" id="{FE107376-2A4C-154D-BE64-A100C1ECB9DA}"/>
              </a:ext>
            </a:extLst>
          </p:cNvPr>
          <p:cNvSpPr txBox="1"/>
          <p:nvPr/>
        </p:nvSpPr>
        <p:spPr>
          <a:xfrm>
            <a:off x="5058915" y="9629543"/>
            <a:ext cx="25314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Megyei</a:t>
            </a:r>
          </a:p>
        </p:txBody>
      </p:sp>
      <p:sp>
        <p:nvSpPr>
          <p:cNvPr id="48" name="Szövegdoboz 47">
            <a:extLst>
              <a:ext uri="{FF2B5EF4-FFF2-40B4-BE49-F238E27FC236}">
                <a16:creationId xmlns:a16="http://schemas.microsoft.com/office/drawing/2014/main" id="{CA10C3B1-8142-FF9A-D43D-8419CE59DCA7}"/>
              </a:ext>
            </a:extLst>
          </p:cNvPr>
          <p:cNvSpPr txBox="1"/>
          <p:nvPr/>
        </p:nvSpPr>
        <p:spPr>
          <a:xfrm>
            <a:off x="5736744" y="10723462"/>
            <a:ext cx="11701308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TOP-5.1.1-15-KO1-2016-00001</a:t>
            </a:r>
          </a:p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TOP-5.1.1-16-KO1-2018-00001</a:t>
            </a:r>
          </a:p>
        </p:txBody>
      </p:sp>
      <p:grpSp>
        <p:nvGrpSpPr>
          <p:cNvPr id="49" name="Group 31">
            <a:extLst>
              <a:ext uri="{FF2B5EF4-FFF2-40B4-BE49-F238E27FC236}">
                <a16:creationId xmlns:a16="http://schemas.microsoft.com/office/drawing/2014/main" id="{681D63F7-9062-4C7E-178C-C87FDC8422DF}"/>
              </a:ext>
            </a:extLst>
          </p:cNvPr>
          <p:cNvGrpSpPr/>
          <p:nvPr/>
        </p:nvGrpSpPr>
        <p:grpSpPr>
          <a:xfrm>
            <a:off x="3610906" y="15350967"/>
            <a:ext cx="938421" cy="919343"/>
            <a:chOff x="0" y="0"/>
            <a:chExt cx="193883" cy="174570"/>
          </a:xfrm>
        </p:grpSpPr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3548F707-1933-6235-6A89-E90DFDA69EBA}"/>
                </a:ext>
              </a:extLst>
            </p:cNvPr>
            <p:cNvSpPr/>
            <p:nvPr/>
          </p:nvSpPr>
          <p:spPr>
            <a:xfrm>
              <a:off x="0" y="0"/>
              <a:ext cx="193883" cy="174570"/>
            </a:xfrm>
            <a:custGeom>
              <a:avLst/>
              <a:gdLst/>
              <a:ahLst/>
              <a:cxnLst/>
              <a:rect l="l" t="t" r="r" b="b"/>
              <a:pathLst>
                <a:path w="193883" h="174570">
                  <a:moveTo>
                    <a:pt x="84134" y="0"/>
                  </a:moveTo>
                  <a:lnTo>
                    <a:pt x="109749" y="0"/>
                  </a:lnTo>
                  <a:cubicBezTo>
                    <a:pt x="156215" y="0"/>
                    <a:pt x="193883" y="37668"/>
                    <a:pt x="193883" y="84134"/>
                  </a:cubicBezTo>
                  <a:lnTo>
                    <a:pt x="193883" y="90436"/>
                  </a:lnTo>
                  <a:cubicBezTo>
                    <a:pt x="193883" y="136902"/>
                    <a:pt x="156215" y="174570"/>
                    <a:pt x="109749" y="174570"/>
                  </a:cubicBezTo>
                  <a:lnTo>
                    <a:pt x="84134" y="174570"/>
                  </a:lnTo>
                  <a:cubicBezTo>
                    <a:pt x="37668" y="174570"/>
                    <a:pt x="0" y="136902"/>
                    <a:pt x="0" y="90436"/>
                  </a:cubicBezTo>
                  <a:lnTo>
                    <a:pt x="0" y="84134"/>
                  </a:lnTo>
                  <a:cubicBezTo>
                    <a:pt x="0" y="37668"/>
                    <a:pt x="37668" y="0"/>
                    <a:pt x="84134" y="0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51" name="TextBox 33">
              <a:extLst>
                <a:ext uri="{FF2B5EF4-FFF2-40B4-BE49-F238E27FC236}">
                  <a16:creationId xmlns:a16="http://schemas.microsoft.com/office/drawing/2014/main" id="{28A038FE-B0E7-0116-5CDA-EC9755CFDE42}"/>
                </a:ext>
              </a:extLst>
            </p:cNvPr>
            <p:cNvSpPr txBox="1"/>
            <p:nvPr/>
          </p:nvSpPr>
          <p:spPr>
            <a:xfrm>
              <a:off x="0" y="-66675"/>
              <a:ext cx="193883" cy="241245"/>
            </a:xfrm>
            <a:prstGeom prst="rect">
              <a:avLst/>
            </a:prstGeom>
          </p:spPr>
          <p:txBody>
            <a:bodyPr lIns="129033" tIns="129033" rIns="129033" bIns="129033" rtlCol="0" anchor="t"/>
            <a:lstStyle/>
            <a:p>
              <a:pPr algn="ctr">
                <a:lnSpc>
                  <a:spcPts val="10450"/>
                </a:lnSpc>
                <a:spcBef>
                  <a:spcPct val="0"/>
                </a:spcBef>
              </a:pPr>
              <a:endParaRPr lang="en-US" sz="5400" b="1" spc="74" dirty="0">
                <a:solidFill>
                  <a:srgbClr val="FFFFFF"/>
                </a:solidFill>
                <a:latin typeface="Arial" panose="020B0604020202020204" pitchFamily="34" charset="0"/>
                <a:ea typeface="Montserrat Classic Bold"/>
                <a:cs typeface="Arial" panose="020B0604020202020204" pitchFamily="34" charset="0"/>
                <a:sym typeface="Montserrat Classic Bold"/>
              </a:endParaRPr>
            </a:p>
          </p:txBody>
        </p:sp>
      </p:grpSp>
      <p:sp>
        <p:nvSpPr>
          <p:cNvPr id="53" name="Szövegdoboz 52">
            <a:extLst>
              <a:ext uri="{FF2B5EF4-FFF2-40B4-BE49-F238E27FC236}">
                <a16:creationId xmlns:a16="http://schemas.microsoft.com/office/drawing/2014/main" id="{0E834174-F3D1-6080-9F82-ACD195D5BB89}"/>
              </a:ext>
            </a:extLst>
          </p:cNvPr>
          <p:cNvSpPr txBox="1"/>
          <p:nvPr/>
        </p:nvSpPr>
        <p:spPr>
          <a:xfrm>
            <a:off x="5110357" y="12827353"/>
            <a:ext cx="100735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Összesen: 1.243.786.969 FT</a:t>
            </a:r>
          </a:p>
        </p:txBody>
      </p:sp>
      <p:sp>
        <p:nvSpPr>
          <p:cNvPr id="54" name="Freeform 19">
            <a:extLst>
              <a:ext uri="{FF2B5EF4-FFF2-40B4-BE49-F238E27FC236}">
                <a16:creationId xmlns:a16="http://schemas.microsoft.com/office/drawing/2014/main" id="{F1FFF9F0-925B-5085-9E59-46BBA837E362}"/>
              </a:ext>
            </a:extLst>
          </p:cNvPr>
          <p:cNvSpPr/>
          <p:nvPr/>
        </p:nvSpPr>
        <p:spPr>
          <a:xfrm>
            <a:off x="3609929" y="12753444"/>
            <a:ext cx="939400" cy="919343"/>
          </a:xfrm>
          <a:custGeom>
            <a:avLst/>
            <a:gdLst/>
            <a:ahLst/>
            <a:cxnLst/>
            <a:rect l="l" t="t" r="r" b="b"/>
            <a:pathLst>
              <a:path w="889451" h="889451">
                <a:moveTo>
                  <a:pt x="0" y="0"/>
                </a:moveTo>
                <a:lnTo>
                  <a:pt x="889451" y="0"/>
                </a:lnTo>
                <a:lnTo>
                  <a:pt x="889451" y="889451"/>
                </a:lnTo>
                <a:lnTo>
                  <a:pt x="0" y="88945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56" name="Szövegdoboz 55">
            <a:extLst>
              <a:ext uri="{FF2B5EF4-FFF2-40B4-BE49-F238E27FC236}">
                <a16:creationId xmlns:a16="http://schemas.microsoft.com/office/drawing/2014/main" id="{9B5EBF3F-7307-F7FE-14E0-30120DBA5E91}"/>
              </a:ext>
            </a:extLst>
          </p:cNvPr>
          <p:cNvSpPr txBox="1"/>
          <p:nvPr/>
        </p:nvSpPr>
        <p:spPr>
          <a:xfrm>
            <a:off x="5189462" y="15472208"/>
            <a:ext cx="29713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Járási</a:t>
            </a:r>
          </a:p>
        </p:txBody>
      </p:sp>
      <p:sp>
        <p:nvSpPr>
          <p:cNvPr id="58" name="Szövegdoboz 57">
            <a:extLst>
              <a:ext uri="{FF2B5EF4-FFF2-40B4-BE49-F238E27FC236}">
                <a16:creationId xmlns:a16="http://schemas.microsoft.com/office/drawing/2014/main" id="{BA065305-68C4-A809-F7BB-1E2D97A0D3DE}"/>
              </a:ext>
            </a:extLst>
          </p:cNvPr>
          <p:cNvSpPr txBox="1"/>
          <p:nvPr/>
        </p:nvSpPr>
        <p:spPr>
          <a:xfrm>
            <a:off x="5810781" y="16611841"/>
            <a:ext cx="1955431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TOP-5.1.2-15-KO1-2016-00001 (Kisbér)</a:t>
            </a:r>
          </a:p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TOP-5.1.2-15-KO1-2016-00002 (Esztergom I)</a:t>
            </a:r>
          </a:p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TOP-5.1.2-15-KO1-2016-00003 (Oroszlány I)</a:t>
            </a:r>
          </a:p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TOP-5.1.2-16-KO1-2017-00002 (Esztergom II)</a:t>
            </a:r>
          </a:p>
          <a:p>
            <a:pPr marL="1143000" indent="-1143000">
              <a:spcBef>
                <a:spcPts val="1800"/>
              </a:spcBef>
              <a:buFont typeface="+mj-lt"/>
              <a:buAutoNum type="arabicPeriod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TOP-5.1.2-16-KO1-2017-00003 (Oroszlány II)</a:t>
            </a:r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id="{B0FED663-818A-85FB-7885-82B48658026F}"/>
              </a:ext>
            </a:extLst>
          </p:cNvPr>
          <p:cNvSpPr/>
          <p:nvPr/>
        </p:nvSpPr>
        <p:spPr>
          <a:xfrm>
            <a:off x="3610907" y="21804408"/>
            <a:ext cx="939400" cy="919343"/>
          </a:xfrm>
          <a:custGeom>
            <a:avLst/>
            <a:gdLst/>
            <a:ahLst/>
            <a:cxnLst/>
            <a:rect l="l" t="t" r="r" b="b"/>
            <a:pathLst>
              <a:path w="889451" h="889451">
                <a:moveTo>
                  <a:pt x="0" y="0"/>
                </a:moveTo>
                <a:lnTo>
                  <a:pt x="889451" y="0"/>
                </a:lnTo>
                <a:lnTo>
                  <a:pt x="889451" y="889451"/>
                </a:lnTo>
                <a:lnTo>
                  <a:pt x="0" y="88945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61" name="Szövegdoboz 60">
            <a:extLst>
              <a:ext uri="{FF2B5EF4-FFF2-40B4-BE49-F238E27FC236}">
                <a16:creationId xmlns:a16="http://schemas.microsoft.com/office/drawing/2014/main" id="{58B814B2-385E-A94D-D361-1D93932006EC}"/>
              </a:ext>
            </a:extLst>
          </p:cNvPr>
          <p:cNvSpPr txBox="1"/>
          <p:nvPr/>
        </p:nvSpPr>
        <p:spPr>
          <a:xfrm>
            <a:off x="5331516" y="21848582"/>
            <a:ext cx="95283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Összesen 1.006.695.612 Ft</a:t>
            </a:r>
          </a:p>
        </p:txBody>
      </p:sp>
      <p:sp>
        <p:nvSpPr>
          <p:cNvPr id="63" name="Szövegdoboz 62">
            <a:extLst>
              <a:ext uri="{FF2B5EF4-FFF2-40B4-BE49-F238E27FC236}">
                <a16:creationId xmlns:a16="http://schemas.microsoft.com/office/drawing/2014/main" id="{9D78515A-68CD-CEA6-3B97-990783F2486E}"/>
              </a:ext>
            </a:extLst>
          </p:cNvPr>
          <p:cNvSpPr txBox="1"/>
          <p:nvPr/>
        </p:nvSpPr>
        <p:spPr>
          <a:xfrm>
            <a:off x="6158980" y="24017586"/>
            <a:ext cx="127177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Mindösszesen: 2.250.482.581 Ft</a:t>
            </a:r>
          </a:p>
        </p:txBody>
      </p:sp>
      <p:sp>
        <p:nvSpPr>
          <p:cNvPr id="64" name="Freeform 30">
            <a:extLst>
              <a:ext uri="{FF2B5EF4-FFF2-40B4-BE49-F238E27FC236}">
                <a16:creationId xmlns:a16="http://schemas.microsoft.com/office/drawing/2014/main" id="{70B68EE6-C896-97BE-C7BE-3C86E0AA98C2}"/>
              </a:ext>
            </a:extLst>
          </p:cNvPr>
          <p:cNvSpPr/>
          <p:nvPr/>
        </p:nvSpPr>
        <p:spPr>
          <a:xfrm>
            <a:off x="3609930" y="23714489"/>
            <a:ext cx="1721586" cy="1540220"/>
          </a:xfrm>
          <a:custGeom>
            <a:avLst/>
            <a:gdLst/>
            <a:ahLst/>
            <a:cxnLst/>
            <a:rect l="l" t="t" r="r" b="b"/>
            <a:pathLst>
              <a:path w="787256" h="767216">
                <a:moveTo>
                  <a:pt x="0" y="0"/>
                </a:moveTo>
                <a:lnTo>
                  <a:pt x="787255" y="0"/>
                </a:lnTo>
                <a:lnTo>
                  <a:pt x="787255" y="767217"/>
                </a:lnTo>
                <a:lnTo>
                  <a:pt x="0" y="76721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églalap 22">
            <a:extLst>
              <a:ext uri="{FF2B5EF4-FFF2-40B4-BE49-F238E27FC236}">
                <a16:creationId xmlns:a16="http://schemas.microsoft.com/office/drawing/2014/main" id="{10F3D9CC-3811-EA7E-9ECE-7E3108BA37E7}"/>
              </a:ext>
            </a:extLst>
          </p:cNvPr>
          <p:cNvSpPr/>
          <p:nvPr/>
        </p:nvSpPr>
        <p:spPr>
          <a:xfrm>
            <a:off x="0" y="0"/>
            <a:ext cx="46451838" cy="26133425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768127" y="943882"/>
            <a:ext cx="26663873" cy="9884865"/>
            <a:chOff x="0" y="0"/>
            <a:chExt cx="2269407" cy="8310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269407" cy="831043"/>
            </a:xfrm>
            <a:custGeom>
              <a:avLst/>
              <a:gdLst/>
              <a:ahLst/>
              <a:cxnLst/>
              <a:rect l="l" t="t" r="r" b="b"/>
              <a:pathLst>
                <a:path w="2269407" h="831043">
                  <a:moveTo>
                    <a:pt x="22462" y="0"/>
                  </a:moveTo>
                  <a:lnTo>
                    <a:pt x="2246945" y="0"/>
                  </a:lnTo>
                  <a:cubicBezTo>
                    <a:pt x="2259350" y="0"/>
                    <a:pt x="2269407" y="10057"/>
                    <a:pt x="2269407" y="22462"/>
                  </a:cubicBezTo>
                  <a:lnTo>
                    <a:pt x="2269407" y="808580"/>
                  </a:lnTo>
                  <a:cubicBezTo>
                    <a:pt x="2269407" y="820986"/>
                    <a:pt x="2259350" y="831043"/>
                    <a:pt x="2246945" y="831043"/>
                  </a:cubicBezTo>
                  <a:lnTo>
                    <a:pt x="22462" y="831043"/>
                  </a:lnTo>
                  <a:cubicBezTo>
                    <a:pt x="10057" y="831043"/>
                    <a:pt x="0" y="820986"/>
                    <a:pt x="0" y="808580"/>
                  </a:cubicBezTo>
                  <a:lnTo>
                    <a:pt x="0" y="22462"/>
                  </a:lnTo>
                  <a:cubicBezTo>
                    <a:pt x="0" y="10057"/>
                    <a:pt x="10057" y="0"/>
                    <a:pt x="22462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2269407" cy="85009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16488293" y="16791307"/>
            <a:ext cx="8101708" cy="12164693"/>
            <a:chOff x="0" y="0"/>
            <a:chExt cx="84006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40066" cy="2167467"/>
            </a:xfrm>
            <a:custGeom>
              <a:avLst/>
              <a:gdLst/>
              <a:ahLst/>
              <a:cxnLst/>
              <a:rect l="l" t="t" r="r" b="b"/>
              <a:pathLst>
                <a:path w="840066" h="2167467">
                  <a:moveTo>
                    <a:pt x="60680" y="0"/>
                  </a:moveTo>
                  <a:lnTo>
                    <a:pt x="779386" y="0"/>
                  </a:lnTo>
                  <a:cubicBezTo>
                    <a:pt x="795479" y="0"/>
                    <a:pt x="810914" y="6393"/>
                    <a:pt x="822294" y="17773"/>
                  </a:cubicBezTo>
                  <a:cubicBezTo>
                    <a:pt x="833673" y="29153"/>
                    <a:pt x="840066" y="44587"/>
                    <a:pt x="840066" y="60680"/>
                  </a:cubicBezTo>
                  <a:lnTo>
                    <a:pt x="840066" y="2106786"/>
                  </a:lnTo>
                  <a:cubicBezTo>
                    <a:pt x="840066" y="2140299"/>
                    <a:pt x="812899" y="2167467"/>
                    <a:pt x="779386" y="2167467"/>
                  </a:cubicBezTo>
                  <a:lnTo>
                    <a:pt x="60680" y="2167467"/>
                  </a:lnTo>
                  <a:cubicBezTo>
                    <a:pt x="27168" y="2167467"/>
                    <a:pt x="0" y="2140299"/>
                    <a:pt x="0" y="2106786"/>
                  </a:cubicBezTo>
                  <a:lnTo>
                    <a:pt x="0" y="60680"/>
                  </a:lnTo>
                  <a:cubicBezTo>
                    <a:pt x="0" y="27168"/>
                    <a:pt x="27168" y="0"/>
                    <a:pt x="60680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840066" cy="21865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26655056" y="14751051"/>
            <a:ext cx="8101708" cy="14738350"/>
            <a:chOff x="0" y="0"/>
            <a:chExt cx="840066" cy="216746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40066" cy="2167467"/>
            </a:xfrm>
            <a:custGeom>
              <a:avLst/>
              <a:gdLst/>
              <a:ahLst/>
              <a:cxnLst/>
              <a:rect l="l" t="t" r="r" b="b"/>
              <a:pathLst>
                <a:path w="840066" h="2167467">
                  <a:moveTo>
                    <a:pt x="60680" y="0"/>
                  </a:moveTo>
                  <a:lnTo>
                    <a:pt x="779386" y="0"/>
                  </a:lnTo>
                  <a:cubicBezTo>
                    <a:pt x="795479" y="0"/>
                    <a:pt x="810914" y="6393"/>
                    <a:pt x="822294" y="17773"/>
                  </a:cubicBezTo>
                  <a:cubicBezTo>
                    <a:pt x="833673" y="29153"/>
                    <a:pt x="840066" y="44587"/>
                    <a:pt x="840066" y="60680"/>
                  </a:cubicBezTo>
                  <a:lnTo>
                    <a:pt x="840066" y="2106786"/>
                  </a:lnTo>
                  <a:cubicBezTo>
                    <a:pt x="840066" y="2140299"/>
                    <a:pt x="812899" y="2167467"/>
                    <a:pt x="779386" y="2167467"/>
                  </a:cubicBezTo>
                  <a:lnTo>
                    <a:pt x="60680" y="2167467"/>
                  </a:lnTo>
                  <a:cubicBezTo>
                    <a:pt x="27168" y="2167467"/>
                    <a:pt x="0" y="2140299"/>
                    <a:pt x="0" y="2106786"/>
                  </a:cubicBezTo>
                  <a:lnTo>
                    <a:pt x="0" y="60680"/>
                  </a:lnTo>
                  <a:cubicBezTo>
                    <a:pt x="0" y="27168"/>
                    <a:pt x="27168" y="0"/>
                    <a:pt x="60680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40066" cy="21865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6605428" y="12123897"/>
            <a:ext cx="8101708" cy="17392811"/>
            <a:chOff x="0" y="0"/>
            <a:chExt cx="840066" cy="216746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40066" cy="2167467"/>
            </a:xfrm>
            <a:custGeom>
              <a:avLst/>
              <a:gdLst/>
              <a:ahLst/>
              <a:cxnLst/>
              <a:rect l="l" t="t" r="r" b="b"/>
              <a:pathLst>
                <a:path w="840066" h="2167467">
                  <a:moveTo>
                    <a:pt x="60680" y="0"/>
                  </a:moveTo>
                  <a:lnTo>
                    <a:pt x="779386" y="0"/>
                  </a:lnTo>
                  <a:cubicBezTo>
                    <a:pt x="795479" y="0"/>
                    <a:pt x="810914" y="6393"/>
                    <a:pt x="822294" y="17773"/>
                  </a:cubicBezTo>
                  <a:cubicBezTo>
                    <a:pt x="833673" y="29153"/>
                    <a:pt x="840066" y="44587"/>
                    <a:pt x="840066" y="60680"/>
                  </a:cubicBezTo>
                  <a:lnTo>
                    <a:pt x="840066" y="2106786"/>
                  </a:lnTo>
                  <a:cubicBezTo>
                    <a:pt x="840066" y="2140299"/>
                    <a:pt x="812899" y="2167467"/>
                    <a:pt x="779386" y="2167467"/>
                  </a:cubicBezTo>
                  <a:lnTo>
                    <a:pt x="60680" y="2167467"/>
                  </a:lnTo>
                  <a:cubicBezTo>
                    <a:pt x="27168" y="2167467"/>
                    <a:pt x="0" y="2140299"/>
                    <a:pt x="0" y="2106786"/>
                  </a:cubicBezTo>
                  <a:lnTo>
                    <a:pt x="0" y="60680"/>
                  </a:lnTo>
                  <a:cubicBezTo>
                    <a:pt x="0" y="27168"/>
                    <a:pt x="27168" y="0"/>
                    <a:pt x="60680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40066" cy="21865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27432000" y="16403436"/>
            <a:ext cx="7117988" cy="8571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TOP-5.2.1-16-KO1-2017-00001 „Társadalmi együttműködést erősítő programok Esztergomban</a:t>
            </a:r>
          </a:p>
          <a:p>
            <a:pPr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I. ütem”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7466181" y="13570938"/>
            <a:ext cx="6678790" cy="8571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TOP-5.2.1-16-KO1-2017-00002 „Társadalmi együttműködést erősítő programok Esztergomban  </a:t>
            </a:r>
          </a:p>
          <a:p>
            <a:pPr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II. ütem”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853410" y="2489776"/>
            <a:ext cx="26226290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Esélyteremtő beavatkozások </a:t>
            </a:r>
          </a:p>
          <a:p>
            <a:r>
              <a:rPr lang="hu-HU" sz="9600" b="1" cap="all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Komárom-Esztergom vármegyében</a:t>
            </a:r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420462F1-8FA2-A309-0721-20A80102CF4B}"/>
              </a:ext>
            </a:extLst>
          </p:cNvPr>
          <p:cNvSpPr txBox="1"/>
          <p:nvPr/>
        </p:nvSpPr>
        <p:spPr>
          <a:xfrm>
            <a:off x="16863715" y="18247632"/>
            <a:ext cx="7350863" cy="6170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TOP-5.2.1-15-KO1-2016-00001 KAPU – „Az Oroszlányi szegregációs folyamatok kezelése”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150EE057-506A-4006-4A53-8DA3AFC496FB}"/>
              </a:ext>
            </a:extLst>
          </p:cNvPr>
          <p:cNvSpPr txBox="1"/>
          <p:nvPr/>
        </p:nvSpPr>
        <p:spPr>
          <a:xfrm>
            <a:off x="1853410" y="6518105"/>
            <a:ext cx="234449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8800" b="1" dirty="0">
                <a:latin typeface="Arial" panose="020B0604020202020204" pitchFamily="34" charset="0"/>
                <a:cs typeface="Arial" panose="020B0604020202020204" pitchFamily="34" charset="0"/>
              </a:rPr>
              <a:t>Szociális városrehabilitáció (ESZA)</a:t>
            </a:r>
          </a:p>
        </p:txBody>
      </p:sp>
      <p:sp>
        <p:nvSpPr>
          <p:cNvPr id="29" name="Szövegdoboz 28">
            <a:extLst>
              <a:ext uri="{FF2B5EF4-FFF2-40B4-BE49-F238E27FC236}">
                <a16:creationId xmlns:a16="http://schemas.microsoft.com/office/drawing/2014/main" id="{1F9F2AE3-13B2-684E-C042-506DB56D305D}"/>
              </a:ext>
            </a:extLst>
          </p:cNvPr>
          <p:cNvSpPr txBox="1"/>
          <p:nvPr/>
        </p:nvSpPr>
        <p:spPr>
          <a:xfrm>
            <a:off x="1853410" y="8087765"/>
            <a:ext cx="220352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8800" b="1" dirty="0">
                <a:latin typeface="Arial" panose="020B0604020202020204" pitchFamily="34" charset="0"/>
                <a:cs typeface="Arial" panose="020B0604020202020204" pitchFamily="34" charset="0"/>
              </a:rPr>
              <a:t>Összesen: 400.218.163 Ft</a:t>
            </a:r>
          </a:p>
        </p:txBody>
      </p:sp>
      <p:grpSp>
        <p:nvGrpSpPr>
          <p:cNvPr id="30" name="Group 9">
            <a:extLst>
              <a:ext uri="{FF2B5EF4-FFF2-40B4-BE49-F238E27FC236}">
                <a16:creationId xmlns:a16="http://schemas.microsoft.com/office/drawing/2014/main" id="{ECA251EC-DF16-4963-B1CF-BFCA68A2E19F}"/>
              </a:ext>
            </a:extLst>
          </p:cNvPr>
          <p:cNvGrpSpPr/>
          <p:nvPr/>
        </p:nvGrpSpPr>
        <p:grpSpPr>
          <a:xfrm>
            <a:off x="1162132" y="13927374"/>
            <a:ext cx="14293634" cy="8869203"/>
            <a:chOff x="0" y="0"/>
            <a:chExt cx="840066" cy="2167467"/>
          </a:xfrm>
        </p:grpSpPr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EE3277C9-7644-AA6E-7D64-E9441297C86F}"/>
                </a:ext>
              </a:extLst>
            </p:cNvPr>
            <p:cNvSpPr/>
            <p:nvPr/>
          </p:nvSpPr>
          <p:spPr>
            <a:xfrm>
              <a:off x="0" y="0"/>
              <a:ext cx="840066" cy="2167467"/>
            </a:xfrm>
            <a:custGeom>
              <a:avLst/>
              <a:gdLst/>
              <a:ahLst/>
              <a:cxnLst/>
              <a:rect l="l" t="t" r="r" b="b"/>
              <a:pathLst>
                <a:path w="840066" h="2167467">
                  <a:moveTo>
                    <a:pt x="60680" y="0"/>
                  </a:moveTo>
                  <a:lnTo>
                    <a:pt x="779386" y="0"/>
                  </a:lnTo>
                  <a:cubicBezTo>
                    <a:pt x="795479" y="0"/>
                    <a:pt x="810914" y="6393"/>
                    <a:pt x="822294" y="17773"/>
                  </a:cubicBezTo>
                  <a:cubicBezTo>
                    <a:pt x="833673" y="29153"/>
                    <a:pt x="840066" y="44587"/>
                    <a:pt x="840066" y="60680"/>
                  </a:cubicBezTo>
                  <a:lnTo>
                    <a:pt x="840066" y="2106786"/>
                  </a:lnTo>
                  <a:cubicBezTo>
                    <a:pt x="840066" y="2140299"/>
                    <a:pt x="812899" y="2167467"/>
                    <a:pt x="779386" y="2167467"/>
                  </a:cubicBezTo>
                  <a:lnTo>
                    <a:pt x="60680" y="2167467"/>
                  </a:lnTo>
                  <a:cubicBezTo>
                    <a:pt x="27168" y="2167467"/>
                    <a:pt x="0" y="2140299"/>
                    <a:pt x="0" y="2106786"/>
                  </a:cubicBezTo>
                  <a:lnTo>
                    <a:pt x="0" y="60680"/>
                  </a:lnTo>
                  <a:cubicBezTo>
                    <a:pt x="0" y="27168"/>
                    <a:pt x="27168" y="0"/>
                    <a:pt x="60680" y="0"/>
                  </a:cubicBezTo>
                  <a:close/>
                </a:path>
              </a:pathLst>
            </a:custGeom>
            <a:solidFill>
              <a:srgbClr val="FFFFFF">
                <a:alpha val="8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32" name="TextBox 11">
              <a:extLst>
                <a:ext uri="{FF2B5EF4-FFF2-40B4-BE49-F238E27FC236}">
                  <a16:creationId xmlns:a16="http://schemas.microsoft.com/office/drawing/2014/main" id="{DC9FCA53-2F12-026F-2B03-E934CCD31EA8}"/>
                </a:ext>
              </a:extLst>
            </p:cNvPr>
            <p:cNvSpPr txBox="1"/>
            <p:nvPr/>
          </p:nvSpPr>
          <p:spPr>
            <a:xfrm>
              <a:off x="0" y="-19050"/>
              <a:ext cx="840066" cy="2186517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Szövegdoboz 33">
            <a:extLst>
              <a:ext uri="{FF2B5EF4-FFF2-40B4-BE49-F238E27FC236}">
                <a16:creationId xmlns:a16="http://schemas.microsoft.com/office/drawing/2014/main" id="{F0D68C30-9CF7-A0C7-C6CC-DD8A42B80DF0}"/>
              </a:ext>
            </a:extLst>
          </p:cNvPr>
          <p:cNvSpPr txBox="1"/>
          <p:nvPr/>
        </p:nvSpPr>
        <p:spPr>
          <a:xfrm>
            <a:off x="1617575" y="14624636"/>
            <a:ext cx="13941579" cy="7663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A projektekben az ERFA (építés) tevékenységeket kiegészítő ESZA (</a:t>
            </a:r>
            <a:r>
              <a:rPr lang="hu-HU" sz="5400" dirty="0" err="1">
                <a:latin typeface="Arial" panose="020B0604020202020204" pitchFamily="34" charset="0"/>
                <a:cs typeface="Arial" panose="020B0604020202020204" pitchFamily="34" charset="0"/>
              </a:rPr>
              <a:t>szoft</a:t>
            </a: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) tevékenységek valósultak meg.</a:t>
            </a:r>
          </a:p>
          <a:p>
            <a:pPr>
              <a:spcBef>
                <a:spcPts val="1200"/>
              </a:spcBef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A teljesség igénye nélkül:</a:t>
            </a:r>
          </a:p>
          <a:p>
            <a:pPr marL="857250" indent="-8572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Közösségi kertek létesítése</a:t>
            </a:r>
          </a:p>
          <a:p>
            <a:pPr marL="857250" indent="-8572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Képzések megvalósítása</a:t>
            </a:r>
          </a:p>
          <a:p>
            <a:pPr marL="857250" indent="-8572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eszközbeszerzés</a:t>
            </a:r>
          </a:p>
          <a:p>
            <a:pPr marL="857250" indent="-8572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5400" dirty="0">
                <a:latin typeface="Arial" panose="020B0604020202020204" pitchFamily="34" charset="0"/>
                <a:cs typeface="Arial" panose="020B0604020202020204" pitchFamily="34" charset="0"/>
              </a:rPr>
              <a:t>Térfigyelő kamerarendszer telepítése</a:t>
            </a:r>
          </a:p>
        </p:txBody>
      </p:sp>
      <p:sp>
        <p:nvSpPr>
          <p:cNvPr id="36" name="Szövegdoboz 35">
            <a:extLst>
              <a:ext uri="{FF2B5EF4-FFF2-40B4-BE49-F238E27FC236}">
                <a16:creationId xmlns:a16="http://schemas.microsoft.com/office/drawing/2014/main" id="{885F6EDA-3EF5-790C-9AD8-9057B4968F16}"/>
              </a:ext>
            </a:extLst>
          </p:cNvPr>
          <p:cNvSpPr txBox="1"/>
          <p:nvPr/>
        </p:nvSpPr>
        <p:spPr>
          <a:xfrm>
            <a:off x="28464947" y="6124994"/>
            <a:ext cx="16953943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hu-HU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TOP 4.3.1 és a TOP 5.2.1 pályázat össze kapcsolódott, hiszen az ESZA projekt keretében bevont és eredményt elért családok számára bérlakásokat biztosítottak. </a:t>
            </a:r>
          </a:p>
          <a:p>
            <a:pPr algn="ctr">
              <a:spcBef>
                <a:spcPts val="1200"/>
              </a:spcBef>
            </a:pPr>
            <a:r>
              <a:rPr lang="hu-HU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személyek vállalták, hogy integrált lakókörnyezetbe költöznek és a bérlakásukat is képesek fenntartani.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3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7901232" y="2194359"/>
            <a:ext cx="16312743" cy="16314521"/>
            <a:chOff x="0" y="0"/>
            <a:chExt cx="6603840" cy="660456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603873" cy="6604508"/>
            </a:xfrm>
            <a:custGeom>
              <a:avLst/>
              <a:gdLst/>
              <a:ahLst/>
              <a:cxnLst/>
              <a:rect l="l" t="t" r="r" b="b"/>
              <a:pathLst>
                <a:path w="6603873" h="6604508">
                  <a:moveTo>
                    <a:pt x="0" y="3302254"/>
                  </a:moveTo>
                  <a:cubicBezTo>
                    <a:pt x="0" y="1478534"/>
                    <a:pt x="1478280" y="0"/>
                    <a:pt x="3301873" y="0"/>
                  </a:cubicBezTo>
                  <a:lnTo>
                    <a:pt x="3301873" y="25527"/>
                  </a:lnTo>
                  <a:lnTo>
                    <a:pt x="3301873" y="0"/>
                  </a:lnTo>
                  <a:cubicBezTo>
                    <a:pt x="5125466" y="0"/>
                    <a:pt x="6603873" y="1478534"/>
                    <a:pt x="6603873" y="3302254"/>
                  </a:cubicBezTo>
                  <a:cubicBezTo>
                    <a:pt x="6603873" y="5125974"/>
                    <a:pt x="5125466" y="6604508"/>
                    <a:pt x="3301873" y="6604508"/>
                  </a:cubicBezTo>
                  <a:lnTo>
                    <a:pt x="3301873" y="6578981"/>
                  </a:lnTo>
                  <a:lnTo>
                    <a:pt x="3301873" y="6604508"/>
                  </a:lnTo>
                  <a:cubicBezTo>
                    <a:pt x="1478280" y="6604508"/>
                    <a:pt x="0" y="5126101"/>
                    <a:pt x="0" y="3302254"/>
                  </a:cubicBezTo>
                  <a:lnTo>
                    <a:pt x="25527" y="3302254"/>
                  </a:lnTo>
                  <a:lnTo>
                    <a:pt x="46990" y="3316097"/>
                  </a:lnTo>
                  <a:cubicBezTo>
                    <a:pt x="40894" y="3325622"/>
                    <a:pt x="29210" y="3330067"/>
                    <a:pt x="18288" y="3326892"/>
                  </a:cubicBezTo>
                  <a:cubicBezTo>
                    <a:pt x="7366" y="3323717"/>
                    <a:pt x="0" y="3313684"/>
                    <a:pt x="0" y="3302254"/>
                  </a:cubicBezTo>
                  <a:moveTo>
                    <a:pt x="51181" y="3302254"/>
                  </a:moveTo>
                  <a:lnTo>
                    <a:pt x="25527" y="3302254"/>
                  </a:lnTo>
                  <a:lnTo>
                    <a:pt x="4064" y="3288538"/>
                  </a:lnTo>
                  <a:cubicBezTo>
                    <a:pt x="10160" y="3279013"/>
                    <a:pt x="21844" y="3274568"/>
                    <a:pt x="32766" y="3277743"/>
                  </a:cubicBezTo>
                  <a:cubicBezTo>
                    <a:pt x="43688" y="3280918"/>
                    <a:pt x="51181" y="3290951"/>
                    <a:pt x="51181" y="3302254"/>
                  </a:cubicBezTo>
                  <a:cubicBezTo>
                    <a:pt x="51181" y="5097780"/>
                    <a:pt x="1506601" y="6553454"/>
                    <a:pt x="3302000" y="6553454"/>
                  </a:cubicBezTo>
                  <a:cubicBezTo>
                    <a:pt x="5097399" y="6553454"/>
                    <a:pt x="6552819" y="5097907"/>
                    <a:pt x="6552819" y="3302254"/>
                  </a:cubicBezTo>
                  <a:lnTo>
                    <a:pt x="6578346" y="3302254"/>
                  </a:lnTo>
                  <a:lnTo>
                    <a:pt x="6552819" y="3302254"/>
                  </a:lnTo>
                  <a:cubicBezTo>
                    <a:pt x="6552819" y="1506728"/>
                    <a:pt x="5097399" y="51054"/>
                    <a:pt x="3302000" y="51054"/>
                  </a:cubicBezTo>
                  <a:lnTo>
                    <a:pt x="3302000" y="25527"/>
                  </a:lnTo>
                  <a:lnTo>
                    <a:pt x="3302000" y="51181"/>
                  </a:lnTo>
                  <a:cubicBezTo>
                    <a:pt x="1506601" y="51181"/>
                    <a:pt x="51181" y="1506728"/>
                    <a:pt x="51181" y="3302381"/>
                  </a:cubicBezTo>
                  <a:close/>
                </a:path>
              </a:pathLst>
            </a:custGeom>
            <a:solidFill>
              <a:srgbClr val="999999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30770904" y="6438837"/>
            <a:ext cx="3325866" cy="5403196"/>
            <a:chOff x="0" y="0"/>
            <a:chExt cx="1346400" cy="21873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46454" cy="2187448"/>
            </a:xfrm>
            <a:custGeom>
              <a:avLst/>
              <a:gdLst/>
              <a:ahLst/>
              <a:cxnLst/>
              <a:rect l="l" t="t" r="r" b="b"/>
              <a:pathLst>
                <a:path w="1346454" h="2187448">
                  <a:moveTo>
                    <a:pt x="1346454" y="472694"/>
                  </a:moveTo>
                  <a:cubicBezTo>
                    <a:pt x="993775" y="0"/>
                    <a:pt x="993775" y="0"/>
                    <a:pt x="993775" y="0"/>
                  </a:cubicBezTo>
                  <a:cubicBezTo>
                    <a:pt x="697230" y="216281"/>
                    <a:pt x="464820" y="512826"/>
                    <a:pt x="328549" y="849249"/>
                  </a:cubicBezTo>
                  <a:cubicBezTo>
                    <a:pt x="0" y="897382"/>
                    <a:pt x="0" y="897382"/>
                    <a:pt x="0" y="897382"/>
                  </a:cubicBezTo>
                  <a:cubicBezTo>
                    <a:pt x="240411" y="1129792"/>
                    <a:pt x="240411" y="1129792"/>
                    <a:pt x="240411" y="1129792"/>
                  </a:cubicBezTo>
                  <a:cubicBezTo>
                    <a:pt x="208407" y="1274064"/>
                    <a:pt x="184277" y="1426210"/>
                    <a:pt x="184277" y="1586484"/>
                  </a:cubicBezTo>
                  <a:cubicBezTo>
                    <a:pt x="184277" y="1794764"/>
                    <a:pt x="216281" y="1995170"/>
                    <a:pt x="280416" y="2187448"/>
                  </a:cubicBezTo>
                  <a:cubicBezTo>
                    <a:pt x="865505" y="1971040"/>
                    <a:pt x="865505" y="1971040"/>
                    <a:pt x="865505" y="1971040"/>
                  </a:cubicBezTo>
                  <a:cubicBezTo>
                    <a:pt x="817372" y="1842897"/>
                    <a:pt x="793369" y="1698625"/>
                    <a:pt x="793369" y="1554353"/>
                  </a:cubicBezTo>
                  <a:cubicBezTo>
                    <a:pt x="793369" y="1105662"/>
                    <a:pt x="1017778" y="713105"/>
                    <a:pt x="1346327" y="472694"/>
                  </a:cubicBezTo>
                  <a:close/>
                </a:path>
              </a:pathLst>
            </a:custGeom>
            <a:solidFill>
              <a:srgbClr val="48717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31460976" y="11301359"/>
            <a:ext cx="4588625" cy="3866539"/>
            <a:chOff x="0" y="0"/>
            <a:chExt cx="1857600" cy="156528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857629" cy="1565275"/>
            </a:xfrm>
            <a:custGeom>
              <a:avLst/>
              <a:gdLst/>
              <a:ahLst/>
              <a:cxnLst/>
              <a:rect l="l" t="t" r="r" b="b"/>
              <a:pathLst>
                <a:path w="1857629" h="1565275">
                  <a:moveTo>
                    <a:pt x="1857629" y="931164"/>
                  </a:moveTo>
                  <a:cubicBezTo>
                    <a:pt x="1265047" y="931164"/>
                    <a:pt x="760603" y="537845"/>
                    <a:pt x="584454" y="0"/>
                  </a:cubicBezTo>
                  <a:cubicBezTo>
                    <a:pt x="0" y="216789"/>
                    <a:pt x="0" y="216789"/>
                    <a:pt x="0" y="216789"/>
                  </a:cubicBezTo>
                  <a:cubicBezTo>
                    <a:pt x="112141" y="569976"/>
                    <a:pt x="320294" y="874903"/>
                    <a:pt x="592455" y="1099693"/>
                  </a:cubicBezTo>
                  <a:cubicBezTo>
                    <a:pt x="536448" y="1444879"/>
                    <a:pt x="536448" y="1444879"/>
                    <a:pt x="536448" y="1444879"/>
                  </a:cubicBezTo>
                  <a:cubicBezTo>
                    <a:pt x="840740" y="1284351"/>
                    <a:pt x="840740" y="1284351"/>
                    <a:pt x="840740" y="1284351"/>
                  </a:cubicBezTo>
                  <a:cubicBezTo>
                    <a:pt x="1137031" y="1461008"/>
                    <a:pt x="1489329" y="1565275"/>
                    <a:pt x="1857629" y="1565275"/>
                  </a:cubicBezTo>
                  <a:lnTo>
                    <a:pt x="1857629" y="931164"/>
                  </a:lnTo>
                  <a:close/>
                </a:path>
              </a:pathLst>
            </a:custGeom>
            <a:solidFill>
              <a:srgbClr val="B3B5A9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36049601" y="11301359"/>
            <a:ext cx="4588625" cy="3866539"/>
            <a:chOff x="0" y="0"/>
            <a:chExt cx="1857600" cy="156528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857629" cy="1565275"/>
            </a:xfrm>
            <a:custGeom>
              <a:avLst/>
              <a:gdLst/>
              <a:ahLst/>
              <a:cxnLst/>
              <a:rect l="l" t="t" r="r" b="b"/>
              <a:pathLst>
                <a:path w="1857629" h="1565275">
                  <a:moveTo>
                    <a:pt x="1857629" y="216789"/>
                  </a:moveTo>
                  <a:cubicBezTo>
                    <a:pt x="1273048" y="0"/>
                    <a:pt x="1273048" y="0"/>
                    <a:pt x="1273048" y="0"/>
                  </a:cubicBezTo>
                  <a:cubicBezTo>
                    <a:pt x="1096899" y="537845"/>
                    <a:pt x="592455" y="931164"/>
                    <a:pt x="0" y="931164"/>
                  </a:cubicBezTo>
                  <a:cubicBezTo>
                    <a:pt x="0" y="1565275"/>
                    <a:pt x="0" y="1565275"/>
                    <a:pt x="0" y="1565275"/>
                  </a:cubicBezTo>
                  <a:cubicBezTo>
                    <a:pt x="368300" y="1565275"/>
                    <a:pt x="720598" y="1460881"/>
                    <a:pt x="1016889" y="1284351"/>
                  </a:cubicBezTo>
                  <a:cubicBezTo>
                    <a:pt x="1321181" y="1444879"/>
                    <a:pt x="1321181" y="1444879"/>
                    <a:pt x="1321181" y="1444879"/>
                  </a:cubicBezTo>
                  <a:cubicBezTo>
                    <a:pt x="1265174" y="1099693"/>
                    <a:pt x="1265174" y="1099693"/>
                    <a:pt x="1265174" y="1099693"/>
                  </a:cubicBezTo>
                  <a:cubicBezTo>
                    <a:pt x="1537462" y="874903"/>
                    <a:pt x="1745615" y="569849"/>
                    <a:pt x="1857629" y="216662"/>
                  </a:cubicBezTo>
                  <a:close/>
                </a:path>
              </a:pathLst>
            </a:custGeom>
            <a:solidFill>
              <a:srgbClr val="999999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38009548" y="6438837"/>
            <a:ext cx="3318751" cy="5403196"/>
            <a:chOff x="0" y="0"/>
            <a:chExt cx="1343520" cy="218736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2" name="Freeform 12"/>
            <p:cNvSpPr/>
            <p:nvPr/>
          </p:nvSpPr>
          <p:spPr>
            <a:xfrm>
              <a:off x="0" y="0"/>
              <a:ext cx="1343533" cy="2187321"/>
            </a:xfrm>
            <a:custGeom>
              <a:avLst/>
              <a:gdLst/>
              <a:ahLst/>
              <a:cxnLst/>
              <a:rect l="l" t="t" r="r" b="b"/>
              <a:pathLst>
                <a:path w="1343533" h="2187321">
                  <a:moveTo>
                    <a:pt x="1343533" y="897382"/>
                  </a:moveTo>
                  <a:cubicBezTo>
                    <a:pt x="1015619" y="849249"/>
                    <a:pt x="1015619" y="849249"/>
                    <a:pt x="1015619" y="849249"/>
                  </a:cubicBezTo>
                  <a:cubicBezTo>
                    <a:pt x="879729" y="512826"/>
                    <a:pt x="647827" y="216281"/>
                    <a:pt x="351917" y="0"/>
                  </a:cubicBezTo>
                  <a:cubicBezTo>
                    <a:pt x="0" y="472694"/>
                    <a:pt x="0" y="472694"/>
                    <a:pt x="0" y="472694"/>
                  </a:cubicBezTo>
                  <a:cubicBezTo>
                    <a:pt x="327914" y="713105"/>
                    <a:pt x="551815" y="1105662"/>
                    <a:pt x="551815" y="1554353"/>
                  </a:cubicBezTo>
                  <a:cubicBezTo>
                    <a:pt x="551815" y="1698625"/>
                    <a:pt x="527812" y="1842770"/>
                    <a:pt x="479806" y="1971040"/>
                  </a:cubicBezTo>
                  <a:cubicBezTo>
                    <a:pt x="1063625" y="2187321"/>
                    <a:pt x="1063625" y="2187321"/>
                    <a:pt x="1063625" y="2187321"/>
                  </a:cubicBezTo>
                  <a:cubicBezTo>
                    <a:pt x="1127633" y="1995043"/>
                    <a:pt x="1159637" y="1794764"/>
                    <a:pt x="1159637" y="1586357"/>
                  </a:cubicBezTo>
                  <a:cubicBezTo>
                    <a:pt x="1159637" y="1426083"/>
                    <a:pt x="1135634" y="1273937"/>
                    <a:pt x="1103630" y="1129665"/>
                  </a:cubicBezTo>
                  <a:lnTo>
                    <a:pt x="1343533" y="897255"/>
                  </a:lnTo>
                  <a:close/>
                </a:path>
              </a:pathLst>
            </a:custGeom>
            <a:grpFill/>
          </p:spPr>
        </p:sp>
      </p:grpSp>
      <p:grpSp>
        <p:nvGrpSpPr>
          <p:cNvPr id="13" name="Group 13"/>
          <p:cNvGrpSpPr/>
          <p:nvPr/>
        </p:nvGrpSpPr>
        <p:grpSpPr>
          <a:xfrm>
            <a:off x="33218169" y="4831040"/>
            <a:ext cx="5662862" cy="2776297"/>
            <a:chOff x="0" y="0"/>
            <a:chExt cx="2292480" cy="112392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292477" cy="1123950"/>
            </a:xfrm>
            <a:custGeom>
              <a:avLst/>
              <a:gdLst/>
              <a:ahLst/>
              <a:cxnLst/>
              <a:rect l="l" t="t" r="r" b="b"/>
              <a:pathLst>
                <a:path w="2292477" h="1123950">
                  <a:moveTo>
                    <a:pt x="1290574" y="280924"/>
                  </a:moveTo>
                  <a:cubicBezTo>
                    <a:pt x="1146302" y="0"/>
                    <a:pt x="1146302" y="0"/>
                    <a:pt x="1146302" y="0"/>
                  </a:cubicBezTo>
                  <a:cubicBezTo>
                    <a:pt x="1001903" y="280924"/>
                    <a:pt x="1001903" y="280924"/>
                    <a:pt x="1001903" y="280924"/>
                  </a:cubicBezTo>
                  <a:cubicBezTo>
                    <a:pt x="625221" y="313055"/>
                    <a:pt x="280543" y="441579"/>
                    <a:pt x="0" y="650240"/>
                  </a:cubicBezTo>
                  <a:cubicBezTo>
                    <a:pt x="352679" y="1123950"/>
                    <a:pt x="352679" y="1123950"/>
                    <a:pt x="352679" y="1123950"/>
                  </a:cubicBezTo>
                  <a:cubicBezTo>
                    <a:pt x="577088" y="955294"/>
                    <a:pt x="849630" y="859028"/>
                    <a:pt x="1146302" y="859028"/>
                  </a:cubicBezTo>
                  <a:cubicBezTo>
                    <a:pt x="1442974" y="859028"/>
                    <a:pt x="1715389" y="955421"/>
                    <a:pt x="1939798" y="1123950"/>
                  </a:cubicBezTo>
                  <a:cubicBezTo>
                    <a:pt x="2292477" y="650240"/>
                    <a:pt x="2292477" y="650240"/>
                    <a:pt x="2292477" y="650240"/>
                  </a:cubicBezTo>
                  <a:cubicBezTo>
                    <a:pt x="2011934" y="441452"/>
                    <a:pt x="1667256" y="313055"/>
                    <a:pt x="1290574" y="280924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33657467" y="7858110"/>
            <a:ext cx="4784265" cy="4784265"/>
            <a:chOff x="0" y="0"/>
            <a:chExt cx="1936800" cy="193680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6" name="Freeform 16"/>
            <p:cNvSpPr/>
            <p:nvPr/>
          </p:nvSpPr>
          <p:spPr>
            <a:xfrm>
              <a:off x="0" y="0"/>
              <a:ext cx="1936750" cy="1936750"/>
            </a:xfrm>
            <a:custGeom>
              <a:avLst/>
              <a:gdLst/>
              <a:ahLst/>
              <a:cxnLst/>
              <a:rect l="l" t="t" r="r" b="b"/>
              <a:pathLst>
                <a:path w="1936750" h="1936750">
                  <a:moveTo>
                    <a:pt x="0" y="968375"/>
                  </a:moveTo>
                  <a:cubicBezTo>
                    <a:pt x="0" y="433578"/>
                    <a:pt x="433578" y="0"/>
                    <a:pt x="968375" y="0"/>
                  </a:cubicBezTo>
                  <a:cubicBezTo>
                    <a:pt x="1503172" y="0"/>
                    <a:pt x="1936750" y="433578"/>
                    <a:pt x="1936750" y="968375"/>
                  </a:cubicBezTo>
                  <a:cubicBezTo>
                    <a:pt x="1936750" y="1503172"/>
                    <a:pt x="1503172" y="1936750"/>
                    <a:pt x="968375" y="1936750"/>
                  </a:cubicBezTo>
                  <a:cubicBezTo>
                    <a:pt x="433578" y="1936750"/>
                    <a:pt x="0" y="1503172"/>
                    <a:pt x="0" y="96837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7" name="Group 17"/>
          <p:cNvGrpSpPr/>
          <p:nvPr/>
        </p:nvGrpSpPr>
        <p:grpSpPr>
          <a:xfrm>
            <a:off x="34269285" y="525203"/>
            <a:ext cx="3567746" cy="3567746"/>
            <a:chOff x="0" y="0"/>
            <a:chExt cx="1444320" cy="144432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444244" cy="1444244"/>
            </a:xfrm>
            <a:custGeom>
              <a:avLst/>
              <a:gdLst/>
              <a:ahLst/>
              <a:cxnLst/>
              <a:rect l="l" t="t" r="r" b="b"/>
              <a:pathLst>
                <a:path w="1444244" h="1444244">
                  <a:moveTo>
                    <a:pt x="0" y="722122"/>
                  </a:moveTo>
                  <a:cubicBezTo>
                    <a:pt x="0" y="323342"/>
                    <a:pt x="323342" y="0"/>
                    <a:pt x="722122" y="0"/>
                  </a:cubicBezTo>
                  <a:cubicBezTo>
                    <a:pt x="1120902" y="0"/>
                    <a:pt x="1444244" y="323342"/>
                    <a:pt x="1444244" y="722122"/>
                  </a:cubicBezTo>
                  <a:cubicBezTo>
                    <a:pt x="1444244" y="1120902"/>
                    <a:pt x="1120902" y="1444244"/>
                    <a:pt x="722122" y="1444244"/>
                  </a:cubicBezTo>
                  <a:cubicBezTo>
                    <a:pt x="323342" y="1444244"/>
                    <a:pt x="0" y="1121029"/>
                    <a:pt x="0" y="722122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42135757" y="6100917"/>
            <a:ext cx="3567746" cy="3569524"/>
            <a:chOff x="0" y="0"/>
            <a:chExt cx="1444320" cy="144504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444244" cy="1445006"/>
            </a:xfrm>
            <a:custGeom>
              <a:avLst/>
              <a:gdLst/>
              <a:ahLst/>
              <a:cxnLst/>
              <a:rect l="l" t="t" r="r" b="b"/>
              <a:pathLst>
                <a:path w="1444244" h="1445006">
                  <a:moveTo>
                    <a:pt x="0" y="722503"/>
                  </a:moveTo>
                  <a:cubicBezTo>
                    <a:pt x="0" y="323469"/>
                    <a:pt x="323342" y="0"/>
                    <a:pt x="722122" y="0"/>
                  </a:cubicBezTo>
                  <a:cubicBezTo>
                    <a:pt x="1120902" y="0"/>
                    <a:pt x="1444244" y="323469"/>
                    <a:pt x="1444244" y="722503"/>
                  </a:cubicBezTo>
                  <a:cubicBezTo>
                    <a:pt x="1444244" y="1121537"/>
                    <a:pt x="1120902" y="1445006"/>
                    <a:pt x="722122" y="1445006"/>
                  </a:cubicBezTo>
                  <a:cubicBezTo>
                    <a:pt x="323342" y="1445006"/>
                    <a:pt x="0" y="1121537"/>
                    <a:pt x="0" y="722503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39109793" y="15302323"/>
            <a:ext cx="3567558" cy="3567558"/>
            <a:chOff x="-37712" y="47939"/>
            <a:chExt cx="1444244" cy="1444244"/>
          </a:xfrm>
        </p:grpSpPr>
        <p:sp>
          <p:nvSpPr>
            <p:cNvPr id="22" name="Freeform 22"/>
            <p:cNvSpPr/>
            <p:nvPr/>
          </p:nvSpPr>
          <p:spPr>
            <a:xfrm>
              <a:off x="-37712" y="47939"/>
              <a:ext cx="1444244" cy="1444244"/>
            </a:xfrm>
            <a:custGeom>
              <a:avLst/>
              <a:gdLst/>
              <a:ahLst/>
              <a:cxnLst/>
              <a:rect l="l" t="t" r="r" b="b"/>
              <a:pathLst>
                <a:path w="1444244" h="1444244">
                  <a:moveTo>
                    <a:pt x="0" y="722122"/>
                  </a:moveTo>
                  <a:cubicBezTo>
                    <a:pt x="0" y="323342"/>
                    <a:pt x="323342" y="0"/>
                    <a:pt x="722122" y="0"/>
                  </a:cubicBezTo>
                  <a:cubicBezTo>
                    <a:pt x="1120902" y="0"/>
                    <a:pt x="1444244" y="323342"/>
                    <a:pt x="1444244" y="722122"/>
                  </a:cubicBezTo>
                  <a:cubicBezTo>
                    <a:pt x="1444244" y="1120902"/>
                    <a:pt x="1120902" y="1444244"/>
                    <a:pt x="722122" y="1444244"/>
                  </a:cubicBezTo>
                  <a:cubicBezTo>
                    <a:pt x="323342" y="1444244"/>
                    <a:pt x="0" y="1121029"/>
                    <a:pt x="0" y="722122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29540156" y="15183905"/>
            <a:ext cx="3567746" cy="3567746"/>
            <a:chOff x="0" y="0"/>
            <a:chExt cx="1444320" cy="144432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44244" cy="1444244"/>
            </a:xfrm>
            <a:custGeom>
              <a:avLst/>
              <a:gdLst/>
              <a:ahLst/>
              <a:cxnLst/>
              <a:rect l="l" t="t" r="r" b="b"/>
              <a:pathLst>
                <a:path w="1444244" h="1444244">
                  <a:moveTo>
                    <a:pt x="0" y="722122"/>
                  </a:moveTo>
                  <a:cubicBezTo>
                    <a:pt x="0" y="323342"/>
                    <a:pt x="323342" y="0"/>
                    <a:pt x="722122" y="0"/>
                  </a:cubicBezTo>
                  <a:cubicBezTo>
                    <a:pt x="1120902" y="0"/>
                    <a:pt x="1444244" y="323342"/>
                    <a:pt x="1444244" y="722122"/>
                  </a:cubicBezTo>
                  <a:cubicBezTo>
                    <a:pt x="1444244" y="1120902"/>
                    <a:pt x="1120902" y="1444244"/>
                    <a:pt x="722122" y="1444244"/>
                  </a:cubicBezTo>
                  <a:cubicBezTo>
                    <a:pt x="323342" y="1444244"/>
                    <a:pt x="0" y="1121029"/>
                    <a:pt x="0" y="722122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grpSp>
        <p:nvGrpSpPr>
          <p:cNvPr id="25" name="Group 25"/>
          <p:cNvGrpSpPr/>
          <p:nvPr/>
        </p:nvGrpSpPr>
        <p:grpSpPr>
          <a:xfrm>
            <a:off x="26409931" y="6100917"/>
            <a:ext cx="3569524" cy="3569524"/>
            <a:chOff x="0" y="0"/>
            <a:chExt cx="1445040" cy="144504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445006" cy="1445006"/>
            </a:xfrm>
            <a:custGeom>
              <a:avLst/>
              <a:gdLst/>
              <a:ahLst/>
              <a:cxnLst/>
              <a:rect l="l" t="t" r="r" b="b"/>
              <a:pathLst>
                <a:path w="1445006" h="1445006">
                  <a:moveTo>
                    <a:pt x="0" y="722503"/>
                  </a:moveTo>
                  <a:cubicBezTo>
                    <a:pt x="0" y="323469"/>
                    <a:pt x="323469" y="0"/>
                    <a:pt x="722503" y="0"/>
                  </a:cubicBezTo>
                  <a:cubicBezTo>
                    <a:pt x="1121537" y="0"/>
                    <a:pt x="1445006" y="323469"/>
                    <a:pt x="1445006" y="722503"/>
                  </a:cubicBezTo>
                  <a:cubicBezTo>
                    <a:pt x="1445006" y="1121537"/>
                    <a:pt x="1121537" y="1445006"/>
                    <a:pt x="722503" y="1445006"/>
                  </a:cubicBezTo>
                  <a:cubicBezTo>
                    <a:pt x="323469" y="1445006"/>
                    <a:pt x="0" y="1121537"/>
                    <a:pt x="0" y="722503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</p:grpSp>
      <p:sp>
        <p:nvSpPr>
          <p:cNvPr id="27" name="TextBox 27"/>
          <p:cNvSpPr txBox="1"/>
          <p:nvPr/>
        </p:nvSpPr>
        <p:spPr>
          <a:xfrm>
            <a:off x="2669853" y="2194359"/>
            <a:ext cx="26612623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9600" b="1" cap="all" dirty="0">
                <a:latin typeface="Arial" panose="020B0604020202020204" pitchFamily="34" charset="0"/>
                <a:cs typeface="Arial" panose="020B0604020202020204" pitchFamily="34" charset="0"/>
              </a:rPr>
              <a:t>Esélyteremtő beavatkozások Komárom-Esztergom vármegyében, 2014-2020</a:t>
            </a:r>
          </a:p>
        </p:txBody>
      </p:sp>
      <p:sp>
        <p:nvSpPr>
          <p:cNvPr id="30" name="Freeform 30"/>
          <p:cNvSpPr/>
          <p:nvPr/>
        </p:nvSpPr>
        <p:spPr>
          <a:xfrm>
            <a:off x="39979002" y="15968914"/>
            <a:ext cx="2156754" cy="2101854"/>
          </a:xfrm>
          <a:custGeom>
            <a:avLst/>
            <a:gdLst/>
            <a:ahLst/>
            <a:cxnLst/>
            <a:rect l="l" t="t" r="r" b="b"/>
            <a:pathLst>
              <a:path w="849110" h="827496">
                <a:moveTo>
                  <a:pt x="0" y="0"/>
                </a:moveTo>
                <a:lnTo>
                  <a:pt x="849110" y="0"/>
                </a:lnTo>
                <a:lnTo>
                  <a:pt x="849110" y="827497"/>
                </a:lnTo>
                <a:lnTo>
                  <a:pt x="0" y="8274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42890880" y="6657493"/>
            <a:ext cx="2057495" cy="1978935"/>
          </a:xfrm>
          <a:custGeom>
            <a:avLst/>
            <a:gdLst/>
            <a:ahLst/>
            <a:cxnLst/>
            <a:rect l="l" t="t" r="r" b="b"/>
            <a:pathLst>
              <a:path w="810032" h="779103">
                <a:moveTo>
                  <a:pt x="0" y="0"/>
                </a:moveTo>
                <a:lnTo>
                  <a:pt x="810032" y="0"/>
                </a:lnTo>
                <a:lnTo>
                  <a:pt x="810032" y="779103"/>
                </a:lnTo>
                <a:lnTo>
                  <a:pt x="0" y="77910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30181568" y="15864783"/>
            <a:ext cx="2284918" cy="2205985"/>
          </a:xfrm>
          <a:custGeom>
            <a:avLst/>
            <a:gdLst/>
            <a:ahLst/>
            <a:cxnLst/>
            <a:rect l="l" t="t" r="r" b="b"/>
            <a:pathLst>
              <a:path w="899568" h="868492">
                <a:moveTo>
                  <a:pt x="0" y="0"/>
                </a:moveTo>
                <a:lnTo>
                  <a:pt x="899568" y="0"/>
                </a:lnTo>
                <a:lnTo>
                  <a:pt x="899568" y="868493"/>
                </a:lnTo>
                <a:lnTo>
                  <a:pt x="0" y="8684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33" name="Freeform 33"/>
          <p:cNvSpPr/>
          <p:nvPr/>
        </p:nvSpPr>
        <p:spPr>
          <a:xfrm>
            <a:off x="35039577" y="1334703"/>
            <a:ext cx="1999644" cy="1948742"/>
          </a:xfrm>
          <a:custGeom>
            <a:avLst/>
            <a:gdLst/>
            <a:ahLst/>
            <a:cxnLst/>
            <a:rect l="l" t="t" r="r" b="b"/>
            <a:pathLst>
              <a:path w="787256" h="767216">
                <a:moveTo>
                  <a:pt x="0" y="0"/>
                </a:moveTo>
                <a:lnTo>
                  <a:pt x="787256" y="0"/>
                </a:lnTo>
                <a:lnTo>
                  <a:pt x="787256" y="767216"/>
                </a:lnTo>
                <a:lnTo>
                  <a:pt x="0" y="76721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26951827" y="6498167"/>
            <a:ext cx="2485732" cy="2517777"/>
          </a:xfrm>
          <a:custGeom>
            <a:avLst/>
            <a:gdLst/>
            <a:ahLst/>
            <a:cxnLst/>
            <a:rect l="l" t="t" r="r" b="b"/>
            <a:pathLst>
              <a:path w="978628" h="991244">
                <a:moveTo>
                  <a:pt x="0" y="0"/>
                </a:moveTo>
                <a:lnTo>
                  <a:pt x="978627" y="0"/>
                </a:lnTo>
                <a:lnTo>
                  <a:pt x="978627" y="991244"/>
                </a:lnTo>
                <a:lnTo>
                  <a:pt x="0" y="99124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5" name="TextBox 35"/>
          <p:cNvSpPr txBox="1"/>
          <p:nvPr/>
        </p:nvSpPr>
        <p:spPr>
          <a:xfrm>
            <a:off x="5161230" y="10468150"/>
            <a:ext cx="11440682" cy="8020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08"/>
              </a:lnSpc>
              <a:spcBef>
                <a:spcPct val="0"/>
              </a:spcBef>
            </a:pPr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TOP-5.3.2-17-KO1-2018-00001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858092" y="10373925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ea typeface="Montserrat Light Bold"/>
                <a:cs typeface="Arial" panose="020B0604020202020204" pitchFamily="34" charset="0"/>
                <a:sym typeface="Montserrat Light Bold"/>
              </a:rPr>
              <a:t>01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163927" y="11600779"/>
            <a:ext cx="11315690" cy="8020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08"/>
              </a:lnSpc>
              <a:spcBef>
                <a:spcPct val="0"/>
              </a:spcBef>
            </a:pPr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 5.3.2-17-KO1-2021-00002</a:t>
            </a:r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 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865996" y="11590090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02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5314001" y="15735925"/>
            <a:ext cx="13323139" cy="8020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08"/>
              </a:lnSpc>
              <a:spcBef>
                <a:spcPct val="0"/>
              </a:spcBef>
            </a:pPr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TOP-5.3.1-16-KO1-2017-00001 (Dorog)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2878554" y="15724088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1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50" name="Szövegdoboz 49">
            <a:extLst>
              <a:ext uri="{FF2B5EF4-FFF2-40B4-BE49-F238E27FC236}">
                <a16:creationId xmlns:a16="http://schemas.microsoft.com/office/drawing/2014/main" id="{72710E88-8CFF-DA05-6ABF-88DE15D671EA}"/>
              </a:ext>
            </a:extLst>
          </p:cNvPr>
          <p:cNvSpPr txBox="1"/>
          <p:nvPr/>
        </p:nvSpPr>
        <p:spPr>
          <a:xfrm>
            <a:off x="2495091" y="7324847"/>
            <a:ext cx="8545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72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Identitás erősítése</a:t>
            </a:r>
            <a:r>
              <a:rPr lang="hu-HU" sz="7200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" name="Szövegdoboz 50">
            <a:extLst>
              <a:ext uri="{FF2B5EF4-FFF2-40B4-BE49-F238E27FC236}">
                <a16:creationId xmlns:a16="http://schemas.microsoft.com/office/drawing/2014/main" id="{3DC449C1-DDC0-C51D-2C24-5BA244C07737}"/>
              </a:ext>
            </a:extLst>
          </p:cNvPr>
          <p:cNvSpPr txBox="1"/>
          <p:nvPr/>
        </p:nvSpPr>
        <p:spPr>
          <a:xfrm>
            <a:off x="2859018" y="8840661"/>
            <a:ext cx="27927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Megyei</a:t>
            </a:r>
            <a:endParaRPr lang="hu-HU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Szövegdoboz 51">
            <a:extLst>
              <a:ext uri="{FF2B5EF4-FFF2-40B4-BE49-F238E27FC236}">
                <a16:creationId xmlns:a16="http://schemas.microsoft.com/office/drawing/2014/main" id="{F8C49642-FF36-637F-2978-EFF85BE942ED}"/>
              </a:ext>
            </a:extLst>
          </p:cNvPr>
          <p:cNvSpPr txBox="1"/>
          <p:nvPr/>
        </p:nvSpPr>
        <p:spPr>
          <a:xfrm>
            <a:off x="2882070" y="13827398"/>
            <a:ext cx="18389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Helyi</a:t>
            </a:r>
            <a:endParaRPr lang="hu-H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Szövegdoboz 53">
            <a:extLst>
              <a:ext uri="{FF2B5EF4-FFF2-40B4-BE49-F238E27FC236}">
                <a16:creationId xmlns:a16="http://schemas.microsoft.com/office/drawing/2014/main" id="{92C915FC-CCD6-A0CB-AC48-5EE88CBA1F33}"/>
              </a:ext>
            </a:extLst>
          </p:cNvPr>
          <p:cNvSpPr txBox="1"/>
          <p:nvPr/>
        </p:nvSpPr>
        <p:spPr>
          <a:xfrm>
            <a:off x="7851700" y="8963422"/>
            <a:ext cx="100285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Összesen: 483.003.177 Ft</a:t>
            </a:r>
          </a:p>
        </p:txBody>
      </p:sp>
      <p:sp>
        <p:nvSpPr>
          <p:cNvPr id="55" name="Freeform 19">
            <a:extLst>
              <a:ext uri="{FF2B5EF4-FFF2-40B4-BE49-F238E27FC236}">
                <a16:creationId xmlns:a16="http://schemas.microsoft.com/office/drawing/2014/main" id="{BBB3D767-B460-BC44-5DDB-C3AC532A2443}"/>
              </a:ext>
            </a:extLst>
          </p:cNvPr>
          <p:cNvSpPr/>
          <p:nvPr/>
        </p:nvSpPr>
        <p:spPr>
          <a:xfrm>
            <a:off x="6272121" y="9053370"/>
            <a:ext cx="939400" cy="919343"/>
          </a:xfrm>
          <a:custGeom>
            <a:avLst/>
            <a:gdLst/>
            <a:ahLst/>
            <a:cxnLst/>
            <a:rect l="l" t="t" r="r" b="b"/>
            <a:pathLst>
              <a:path w="889451" h="889451">
                <a:moveTo>
                  <a:pt x="0" y="0"/>
                </a:moveTo>
                <a:lnTo>
                  <a:pt x="889451" y="0"/>
                </a:lnTo>
                <a:lnTo>
                  <a:pt x="889451" y="889451"/>
                </a:lnTo>
                <a:lnTo>
                  <a:pt x="0" y="88945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57" name="Szövegdoboz 56">
            <a:extLst>
              <a:ext uri="{FF2B5EF4-FFF2-40B4-BE49-F238E27FC236}">
                <a16:creationId xmlns:a16="http://schemas.microsoft.com/office/drawing/2014/main" id="{745A052B-2A60-C3EF-113C-2531C722765A}"/>
              </a:ext>
            </a:extLst>
          </p:cNvPr>
          <p:cNvSpPr txBox="1"/>
          <p:nvPr/>
        </p:nvSpPr>
        <p:spPr>
          <a:xfrm>
            <a:off x="7851700" y="13998637"/>
            <a:ext cx="114406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Összesen: 373.743.897 Ft</a:t>
            </a:r>
          </a:p>
        </p:txBody>
      </p:sp>
      <p:sp>
        <p:nvSpPr>
          <p:cNvPr id="58" name="Freeform 19">
            <a:extLst>
              <a:ext uri="{FF2B5EF4-FFF2-40B4-BE49-F238E27FC236}">
                <a16:creationId xmlns:a16="http://schemas.microsoft.com/office/drawing/2014/main" id="{6E53B3E4-2F7A-51D8-F1AB-E12BC3B475F4}"/>
              </a:ext>
            </a:extLst>
          </p:cNvPr>
          <p:cNvSpPr/>
          <p:nvPr/>
        </p:nvSpPr>
        <p:spPr>
          <a:xfrm>
            <a:off x="6442101" y="14046798"/>
            <a:ext cx="939400" cy="919343"/>
          </a:xfrm>
          <a:custGeom>
            <a:avLst/>
            <a:gdLst/>
            <a:ahLst/>
            <a:cxnLst/>
            <a:rect l="l" t="t" r="r" b="b"/>
            <a:pathLst>
              <a:path w="889451" h="889451">
                <a:moveTo>
                  <a:pt x="0" y="0"/>
                </a:moveTo>
                <a:lnTo>
                  <a:pt x="889451" y="0"/>
                </a:lnTo>
                <a:lnTo>
                  <a:pt x="889451" y="889451"/>
                </a:lnTo>
                <a:lnTo>
                  <a:pt x="0" y="88945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60" name="Szövegdoboz 59">
            <a:extLst>
              <a:ext uri="{FF2B5EF4-FFF2-40B4-BE49-F238E27FC236}">
                <a16:creationId xmlns:a16="http://schemas.microsoft.com/office/drawing/2014/main" id="{D970CE9B-F458-43B3-05BF-920C3A973B9D}"/>
              </a:ext>
            </a:extLst>
          </p:cNvPr>
          <p:cNvSpPr txBox="1"/>
          <p:nvPr/>
        </p:nvSpPr>
        <p:spPr>
          <a:xfrm>
            <a:off x="5227468" y="16787473"/>
            <a:ext cx="133231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TOP-5.3.1-16-KO1-2017-00002 (Tata)</a:t>
            </a:r>
          </a:p>
        </p:txBody>
      </p:sp>
      <p:sp>
        <p:nvSpPr>
          <p:cNvPr id="62" name="Szövegdoboz 61">
            <a:extLst>
              <a:ext uri="{FF2B5EF4-FFF2-40B4-BE49-F238E27FC236}">
                <a16:creationId xmlns:a16="http://schemas.microsoft.com/office/drawing/2014/main" id="{25D8549D-9363-014E-BEC2-77D32BAD77D1}"/>
              </a:ext>
            </a:extLst>
          </p:cNvPr>
          <p:cNvSpPr txBox="1"/>
          <p:nvPr/>
        </p:nvSpPr>
        <p:spPr>
          <a:xfrm>
            <a:off x="5227468" y="17911444"/>
            <a:ext cx="138818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TOP-5.3.1-16-KO1-2017-00003 (Oroszlány)</a:t>
            </a:r>
          </a:p>
        </p:txBody>
      </p:sp>
      <p:sp>
        <p:nvSpPr>
          <p:cNvPr id="64" name="Szövegdoboz 63">
            <a:extLst>
              <a:ext uri="{FF2B5EF4-FFF2-40B4-BE49-F238E27FC236}">
                <a16:creationId xmlns:a16="http://schemas.microsoft.com/office/drawing/2014/main" id="{C7210221-4EC9-B760-4B4F-01ABD3B3DA12}"/>
              </a:ext>
            </a:extLst>
          </p:cNvPr>
          <p:cNvSpPr txBox="1"/>
          <p:nvPr/>
        </p:nvSpPr>
        <p:spPr>
          <a:xfrm>
            <a:off x="5227468" y="18973850"/>
            <a:ext cx="157656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TOP-5.3.1-16-KO1-2017-00004 (Nyergesújfalu)</a:t>
            </a:r>
          </a:p>
        </p:txBody>
      </p:sp>
      <p:sp>
        <p:nvSpPr>
          <p:cNvPr id="66" name="Szövegdoboz 65">
            <a:extLst>
              <a:ext uri="{FF2B5EF4-FFF2-40B4-BE49-F238E27FC236}">
                <a16:creationId xmlns:a16="http://schemas.microsoft.com/office/drawing/2014/main" id="{6C872283-10D2-257D-F5C5-02D26FFFAFD0}"/>
              </a:ext>
            </a:extLst>
          </p:cNvPr>
          <p:cNvSpPr txBox="1"/>
          <p:nvPr/>
        </p:nvSpPr>
        <p:spPr>
          <a:xfrm>
            <a:off x="5227468" y="20093272"/>
            <a:ext cx="152703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TOP-5.3.1-16-KO1-2017-00005 (Kisbér)</a:t>
            </a:r>
          </a:p>
        </p:txBody>
      </p:sp>
      <p:sp>
        <p:nvSpPr>
          <p:cNvPr id="68" name="Szövegdoboz 67">
            <a:extLst>
              <a:ext uri="{FF2B5EF4-FFF2-40B4-BE49-F238E27FC236}">
                <a16:creationId xmlns:a16="http://schemas.microsoft.com/office/drawing/2014/main" id="{A01468DC-0F2F-AE2F-FDE3-F80E7D19F1C9}"/>
              </a:ext>
            </a:extLst>
          </p:cNvPr>
          <p:cNvSpPr txBox="1"/>
          <p:nvPr/>
        </p:nvSpPr>
        <p:spPr>
          <a:xfrm>
            <a:off x="5255471" y="21119918"/>
            <a:ext cx="15737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TOP-5.3.1-16-KO1-2017-00006 (Esztergom)</a:t>
            </a:r>
          </a:p>
        </p:txBody>
      </p:sp>
      <p:sp>
        <p:nvSpPr>
          <p:cNvPr id="70" name="Szövegdoboz 69">
            <a:extLst>
              <a:ext uri="{FF2B5EF4-FFF2-40B4-BE49-F238E27FC236}">
                <a16:creationId xmlns:a16="http://schemas.microsoft.com/office/drawing/2014/main" id="{81682A07-3DEB-922A-8BC2-59B950E45B3D}"/>
              </a:ext>
            </a:extLst>
          </p:cNvPr>
          <p:cNvSpPr txBox="1"/>
          <p:nvPr/>
        </p:nvSpPr>
        <p:spPr>
          <a:xfrm>
            <a:off x="5255471" y="22239340"/>
            <a:ext cx="152423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TOP-5.3.1-16-KO1-2017-00007 (Komárom)</a:t>
            </a:r>
          </a:p>
        </p:txBody>
      </p:sp>
      <p:sp>
        <p:nvSpPr>
          <p:cNvPr id="72" name="Szövegdoboz 71">
            <a:extLst>
              <a:ext uri="{FF2B5EF4-FFF2-40B4-BE49-F238E27FC236}">
                <a16:creationId xmlns:a16="http://schemas.microsoft.com/office/drawing/2014/main" id="{70B5A598-6767-8606-DCF4-3235C0B5E9A8}"/>
              </a:ext>
            </a:extLst>
          </p:cNvPr>
          <p:cNvSpPr txBox="1"/>
          <p:nvPr/>
        </p:nvSpPr>
        <p:spPr>
          <a:xfrm>
            <a:off x="32145096" y="8966819"/>
            <a:ext cx="762627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6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Identitás erősítése</a:t>
            </a:r>
            <a:r>
              <a:rPr lang="hu-HU" sz="60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3" name="TextBox 43">
            <a:extLst>
              <a:ext uri="{FF2B5EF4-FFF2-40B4-BE49-F238E27FC236}">
                <a16:creationId xmlns:a16="http://schemas.microsoft.com/office/drawing/2014/main" id="{FF3F4BD1-CEF3-59E1-AFB3-66FE9D45A554}"/>
              </a:ext>
            </a:extLst>
          </p:cNvPr>
          <p:cNvSpPr txBox="1"/>
          <p:nvPr/>
        </p:nvSpPr>
        <p:spPr>
          <a:xfrm>
            <a:off x="2854008" y="16792651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2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74" name="TextBox 43">
            <a:extLst>
              <a:ext uri="{FF2B5EF4-FFF2-40B4-BE49-F238E27FC236}">
                <a16:creationId xmlns:a16="http://schemas.microsoft.com/office/drawing/2014/main" id="{026DA621-D69B-B0C5-7568-7EFFA173F4EF}"/>
              </a:ext>
            </a:extLst>
          </p:cNvPr>
          <p:cNvSpPr txBox="1"/>
          <p:nvPr/>
        </p:nvSpPr>
        <p:spPr>
          <a:xfrm>
            <a:off x="2878554" y="17911444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3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75" name="TextBox 43">
            <a:extLst>
              <a:ext uri="{FF2B5EF4-FFF2-40B4-BE49-F238E27FC236}">
                <a16:creationId xmlns:a16="http://schemas.microsoft.com/office/drawing/2014/main" id="{959755F6-2DBF-55E9-50CC-332D0848F18C}"/>
              </a:ext>
            </a:extLst>
          </p:cNvPr>
          <p:cNvSpPr txBox="1"/>
          <p:nvPr/>
        </p:nvSpPr>
        <p:spPr>
          <a:xfrm>
            <a:off x="2852155" y="18955302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4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76" name="TextBox 43">
            <a:extLst>
              <a:ext uri="{FF2B5EF4-FFF2-40B4-BE49-F238E27FC236}">
                <a16:creationId xmlns:a16="http://schemas.microsoft.com/office/drawing/2014/main" id="{B44630B5-0413-6D2F-92D8-61A71FCE3C5F}"/>
              </a:ext>
            </a:extLst>
          </p:cNvPr>
          <p:cNvSpPr txBox="1"/>
          <p:nvPr/>
        </p:nvSpPr>
        <p:spPr>
          <a:xfrm>
            <a:off x="2865996" y="21119918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6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77" name="TextBox 43">
            <a:extLst>
              <a:ext uri="{FF2B5EF4-FFF2-40B4-BE49-F238E27FC236}">
                <a16:creationId xmlns:a16="http://schemas.microsoft.com/office/drawing/2014/main" id="{58552433-F558-B975-9DBA-1DEF9805CE4E}"/>
              </a:ext>
            </a:extLst>
          </p:cNvPr>
          <p:cNvSpPr txBox="1"/>
          <p:nvPr/>
        </p:nvSpPr>
        <p:spPr>
          <a:xfrm>
            <a:off x="2852155" y="20023865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5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78" name="TextBox 43">
            <a:extLst>
              <a:ext uri="{FF2B5EF4-FFF2-40B4-BE49-F238E27FC236}">
                <a16:creationId xmlns:a16="http://schemas.microsoft.com/office/drawing/2014/main" id="{FC71386F-5552-397E-7D43-04E24B943278}"/>
              </a:ext>
            </a:extLst>
          </p:cNvPr>
          <p:cNvSpPr txBox="1"/>
          <p:nvPr/>
        </p:nvSpPr>
        <p:spPr>
          <a:xfrm>
            <a:off x="2878554" y="22156429"/>
            <a:ext cx="2282676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0</a:t>
            </a:r>
            <a:r>
              <a:rPr lang="hu-HU" sz="5400" b="1" spc="-25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Light Bold"/>
              </a:rPr>
              <a:t>7</a:t>
            </a:r>
            <a:endParaRPr lang="en-US" sz="5400" b="1" spc="-251" dirty="0">
              <a:solidFill>
                <a:srgbClr val="487173"/>
              </a:solidFill>
              <a:latin typeface="Arial" panose="020B0604020202020204" pitchFamily="34" charset="0"/>
              <a:cs typeface="Arial" panose="020B0604020202020204" pitchFamily="34" charset="0"/>
              <a:sym typeface="Montserrat Light Bold"/>
            </a:endParaRPr>
          </a:p>
        </p:txBody>
      </p:sp>
      <p:sp>
        <p:nvSpPr>
          <p:cNvPr id="80" name="Szövegdoboz 79">
            <a:extLst>
              <a:ext uri="{FF2B5EF4-FFF2-40B4-BE49-F238E27FC236}">
                <a16:creationId xmlns:a16="http://schemas.microsoft.com/office/drawing/2014/main" id="{2B55AEF6-D5E7-D8E2-9376-A6D6757D727B}"/>
              </a:ext>
            </a:extLst>
          </p:cNvPr>
          <p:cNvSpPr txBox="1"/>
          <p:nvPr/>
        </p:nvSpPr>
        <p:spPr>
          <a:xfrm>
            <a:off x="4844467" y="23984007"/>
            <a:ext cx="127373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5400" b="1" dirty="0">
                <a:latin typeface="Arial" panose="020B0604020202020204" pitchFamily="34" charset="0"/>
                <a:cs typeface="Arial" panose="020B0604020202020204" pitchFamily="34" charset="0"/>
              </a:rPr>
              <a:t>Mindösszesen: 856.747.074 Ft</a:t>
            </a:r>
          </a:p>
        </p:txBody>
      </p:sp>
      <p:sp>
        <p:nvSpPr>
          <p:cNvPr id="81" name="Freeform 30">
            <a:extLst>
              <a:ext uri="{FF2B5EF4-FFF2-40B4-BE49-F238E27FC236}">
                <a16:creationId xmlns:a16="http://schemas.microsoft.com/office/drawing/2014/main" id="{027DF2BE-2842-1AAE-857E-F6ED2F041B13}"/>
              </a:ext>
            </a:extLst>
          </p:cNvPr>
          <p:cNvSpPr/>
          <p:nvPr/>
        </p:nvSpPr>
        <p:spPr>
          <a:xfrm>
            <a:off x="2423532" y="23681147"/>
            <a:ext cx="1721586" cy="1540220"/>
          </a:xfrm>
          <a:custGeom>
            <a:avLst/>
            <a:gdLst/>
            <a:ahLst/>
            <a:cxnLst/>
            <a:rect l="l" t="t" r="r" b="b"/>
            <a:pathLst>
              <a:path w="787256" h="767216">
                <a:moveTo>
                  <a:pt x="0" y="0"/>
                </a:moveTo>
                <a:lnTo>
                  <a:pt x="787255" y="0"/>
                </a:lnTo>
                <a:lnTo>
                  <a:pt x="787255" y="767217"/>
                </a:lnTo>
                <a:lnTo>
                  <a:pt x="0" y="767217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83" name="Szövegdoboz 82">
            <a:extLst>
              <a:ext uri="{FF2B5EF4-FFF2-40B4-BE49-F238E27FC236}">
                <a16:creationId xmlns:a16="http://schemas.microsoft.com/office/drawing/2014/main" id="{ECE6994E-AEE0-9EC4-2FE3-1791A5F426E2}"/>
              </a:ext>
            </a:extLst>
          </p:cNvPr>
          <p:cNvSpPr txBox="1"/>
          <p:nvPr/>
        </p:nvSpPr>
        <p:spPr>
          <a:xfrm>
            <a:off x="24039112" y="20863155"/>
            <a:ext cx="2113501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Az összes, közvetlenül a felzárkóztatást szolgáló forrás: </a:t>
            </a:r>
          </a:p>
          <a:p>
            <a:pPr algn="ctr">
              <a:spcBef>
                <a:spcPts val="1200"/>
              </a:spcBef>
            </a:pPr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3.815.791.490 Ft,</a:t>
            </a:r>
          </a:p>
          <a:p>
            <a:pPr algn="ctr">
              <a:spcBef>
                <a:spcPts val="1200"/>
              </a:spcBef>
            </a:pPr>
            <a:r>
              <a:rPr lang="hu-HU" sz="6000" b="1" dirty="0">
                <a:latin typeface="Arial" panose="020B0604020202020204" pitchFamily="34" charset="0"/>
                <a:cs typeface="Arial" panose="020B0604020202020204" pitchFamily="34" charset="0"/>
              </a:rPr>
              <a:t>ami a teljes forráskeret 8,6%-a.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844104">
            <a:off x="15161048" y="5938941"/>
            <a:ext cx="34218494" cy="3623767"/>
          </a:xfrm>
          <a:custGeom>
            <a:avLst/>
            <a:gdLst/>
            <a:ahLst/>
            <a:cxnLst/>
            <a:rect l="l" t="t" r="r" b="b"/>
            <a:pathLst>
              <a:path w="13471756" h="1426670">
                <a:moveTo>
                  <a:pt x="0" y="0"/>
                </a:moveTo>
                <a:lnTo>
                  <a:pt x="13471756" y="0"/>
                </a:lnTo>
                <a:lnTo>
                  <a:pt x="13471756" y="1426671"/>
                </a:lnTo>
                <a:lnTo>
                  <a:pt x="0" y="142667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6495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9337852" y="2134"/>
            <a:ext cx="27113987" cy="15251618"/>
          </a:xfrm>
          <a:custGeom>
            <a:avLst/>
            <a:gdLst/>
            <a:ahLst/>
            <a:cxnLst/>
            <a:rect l="l" t="t" r="r" b="b"/>
            <a:pathLst>
              <a:path w="6089457" h="3425320">
                <a:moveTo>
                  <a:pt x="6089457" y="3425320"/>
                </a:moveTo>
                <a:lnTo>
                  <a:pt x="6089457" y="0"/>
                </a:lnTo>
                <a:lnTo>
                  <a:pt x="0" y="0"/>
                </a:lnTo>
                <a:cubicBezTo>
                  <a:pt x="2029819" y="1141773"/>
                  <a:pt x="4059638" y="2283546"/>
                  <a:pt x="6089457" y="3425320"/>
                </a:cubicBezTo>
                <a:close/>
              </a:path>
            </a:pathLst>
          </a:custGeom>
          <a:solidFill>
            <a:srgbClr val="487173"/>
          </a:solidFill>
        </p:spPr>
        <p:txBody>
          <a:bodyPr/>
          <a:lstStyle/>
          <a:p>
            <a:endParaRPr lang="hu-H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1919789" y="7750825"/>
            <a:ext cx="18206933" cy="2583266"/>
            <a:chOff x="0" y="0"/>
            <a:chExt cx="2161091" cy="53377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61091" cy="533778"/>
            </a:xfrm>
            <a:custGeom>
              <a:avLst/>
              <a:gdLst/>
              <a:ahLst/>
              <a:cxnLst/>
              <a:rect l="l" t="t" r="r" b="b"/>
              <a:pathLst>
                <a:path w="2161091" h="533778">
                  <a:moveTo>
                    <a:pt x="13451" y="0"/>
                  </a:moveTo>
                  <a:lnTo>
                    <a:pt x="2147640" y="0"/>
                  </a:lnTo>
                  <a:cubicBezTo>
                    <a:pt x="2151207" y="0"/>
                    <a:pt x="2154629" y="1417"/>
                    <a:pt x="2157151" y="3940"/>
                  </a:cubicBezTo>
                  <a:cubicBezTo>
                    <a:pt x="2159674" y="6462"/>
                    <a:pt x="2161091" y="9883"/>
                    <a:pt x="2161091" y="13451"/>
                  </a:cubicBezTo>
                  <a:lnTo>
                    <a:pt x="2161091" y="520327"/>
                  </a:lnTo>
                  <a:cubicBezTo>
                    <a:pt x="2161091" y="527756"/>
                    <a:pt x="2155069" y="533778"/>
                    <a:pt x="2147640" y="533778"/>
                  </a:cubicBezTo>
                  <a:lnTo>
                    <a:pt x="13451" y="533778"/>
                  </a:lnTo>
                  <a:cubicBezTo>
                    <a:pt x="6022" y="533778"/>
                    <a:pt x="0" y="527756"/>
                    <a:pt x="0" y="520327"/>
                  </a:cubicBezTo>
                  <a:lnTo>
                    <a:pt x="0" y="13451"/>
                  </a:lnTo>
                  <a:cubicBezTo>
                    <a:pt x="0" y="6022"/>
                    <a:pt x="6022" y="0"/>
                    <a:pt x="13451" y="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161091" cy="5528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604841" y="1956247"/>
            <a:ext cx="18386929" cy="44319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hu-HU" sz="9600" b="1" cap="all" dirty="0">
                <a:latin typeface="Arial" panose="020B0604020202020204" pitchFamily="34" charset="0"/>
                <a:cs typeface="Arial" panose="020B0604020202020204" pitchFamily="34" charset="0"/>
              </a:rPr>
              <a:t>Esélyteremtő beavatkozások Komárom-Esztergom vármegyében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7270535" y="7054058"/>
            <a:ext cx="4104294" cy="3367554"/>
            <a:chOff x="0" y="0"/>
            <a:chExt cx="812800" cy="6985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2380014" y="7951219"/>
            <a:ext cx="1915148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Gazdaságfejlesztés (munkahelyteremtés): </a:t>
            </a:r>
          </a:p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913.205.697 Ft</a:t>
            </a:r>
          </a:p>
        </p:txBody>
      </p:sp>
      <p:sp>
        <p:nvSpPr>
          <p:cNvPr id="33" name="Szövegdoboz 32">
            <a:extLst>
              <a:ext uri="{FF2B5EF4-FFF2-40B4-BE49-F238E27FC236}">
                <a16:creationId xmlns:a16="http://schemas.microsoft.com/office/drawing/2014/main" id="{554C9474-6750-E1F1-0184-2C669BCB25E3}"/>
              </a:ext>
            </a:extLst>
          </p:cNvPr>
          <p:cNvSpPr txBox="1"/>
          <p:nvPr/>
        </p:nvSpPr>
        <p:spPr>
          <a:xfrm>
            <a:off x="31109659" y="1523052"/>
            <a:ext cx="1447672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8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felzárkóztatást</a:t>
            </a:r>
          </a:p>
          <a:p>
            <a:pPr algn="ctr"/>
            <a:r>
              <a:rPr lang="hu-HU" sz="88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közvetett módon </a:t>
            </a:r>
          </a:p>
          <a:p>
            <a:pPr algn="ctr"/>
            <a:r>
              <a:rPr lang="hu-HU" sz="8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segítő források</a:t>
            </a:r>
          </a:p>
        </p:txBody>
      </p:sp>
      <p:grpSp>
        <p:nvGrpSpPr>
          <p:cNvPr id="34" name="Group 7">
            <a:extLst>
              <a:ext uri="{FF2B5EF4-FFF2-40B4-BE49-F238E27FC236}">
                <a16:creationId xmlns:a16="http://schemas.microsoft.com/office/drawing/2014/main" id="{4BEB4D0C-A418-67BB-08A8-BBDFCA5C57F2}"/>
              </a:ext>
            </a:extLst>
          </p:cNvPr>
          <p:cNvGrpSpPr/>
          <p:nvPr/>
        </p:nvGrpSpPr>
        <p:grpSpPr>
          <a:xfrm>
            <a:off x="5700585" y="11299307"/>
            <a:ext cx="23276066" cy="2583266"/>
            <a:chOff x="0" y="0"/>
            <a:chExt cx="2161091" cy="533778"/>
          </a:xfrm>
        </p:grpSpPr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ED4034DB-2567-9551-1E3F-EE57FCAC60CB}"/>
                </a:ext>
              </a:extLst>
            </p:cNvPr>
            <p:cNvSpPr/>
            <p:nvPr/>
          </p:nvSpPr>
          <p:spPr>
            <a:xfrm>
              <a:off x="0" y="0"/>
              <a:ext cx="2161091" cy="533778"/>
            </a:xfrm>
            <a:custGeom>
              <a:avLst/>
              <a:gdLst/>
              <a:ahLst/>
              <a:cxnLst/>
              <a:rect l="l" t="t" r="r" b="b"/>
              <a:pathLst>
                <a:path w="2161091" h="533778">
                  <a:moveTo>
                    <a:pt x="13451" y="0"/>
                  </a:moveTo>
                  <a:lnTo>
                    <a:pt x="2147640" y="0"/>
                  </a:lnTo>
                  <a:cubicBezTo>
                    <a:pt x="2151207" y="0"/>
                    <a:pt x="2154629" y="1417"/>
                    <a:pt x="2157151" y="3940"/>
                  </a:cubicBezTo>
                  <a:cubicBezTo>
                    <a:pt x="2159674" y="6462"/>
                    <a:pt x="2161091" y="9883"/>
                    <a:pt x="2161091" y="13451"/>
                  </a:cubicBezTo>
                  <a:lnTo>
                    <a:pt x="2161091" y="520327"/>
                  </a:lnTo>
                  <a:cubicBezTo>
                    <a:pt x="2161091" y="527756"/>
                    <a:pt x="2155069" y="533778"/>
                    <a:pt x="2147640" y="533778"/>
                  </a:cubicBezTo>
                  <a:lnTo>
                    <a:pt x="13451" y="533778"/>
                  </a:lnTo>
                  <a:cubicBezTo>
                    <a:pt x="6022" y="533778"/>
                    <a:pt x="0" y="527756"/>
                    <a:pt x="0" y="520327"/>
                  </a:cubicBezTo>
                  <a:lnTo>
                    <a:pt x="0" y="13451"/>
                  </a:lnTo>
                  <a:cubicBezTo>
                    <a:pt x="0" y="6022"/>
                    <a:pt x="6022" y="0"/>
                    <a:pt x="13451" y="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  <p:sp>
          <p:nvSpPr>
            <p:cNvPr id="36" name="TextBox 9">
              <a:extLst>
                <a:ext uri="{FF2B5EF4-FFF2-40B4-BE49-F238E27FC236}">
                  <a16:creationId xmlns:a16="http://schemas.microsoft.com/office/drawing/2014/main" id="{EB37DC98-1096-C49D-33D1-D0593A966729}"/>
                </a:ext>
              </a:extLst>
            </p:cNvPr>
            <p:cNvSpPr txBox="1"/>
            <p:nvPr/>
          </p:nvSpPr>
          <p:spPr>
            <a:xfrm>
              <a:off x="0" y="-19050"/>
              <a:ext cx="2161091" cy="5528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002254" y="11517747"/>
            <a:ext cx="22807251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Közlekedésfejlesztés (elérhetőség javítása, jobb életminőség):</a:t>
            </a:r>
          </a:p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3.432.297.025 Ft</a:t>
            </a:r>
          </a:p>
        </p:txBody>
      </p:sp>
      <p:grpSp>
        <p:nvGrpSpPr>
          <p:cNvPr id="37" name="Group 11">
            <a:extLst>
              <a:ext uri="{FF2B5EF4-FFF2-40B4-BE49-F238E27FC236}">
                <a16:creationId xmlns:a16="http://schemas.microsoft.com/office/drawing/2014/main" id="{943A7D7D-D07B-D82C-838C-11EC789745D9}"/>
              </a:ext>
            </a:extLst>
          </p:cNvPr>
          <p:cNvGrpSpPr/>
          <p:nvPr/>
        </p:nvGrpSpPr>
        <p:grpSpPr>
          <a:xfrm>
            <a:off x="2608778" y="10952242"/>
            <a:ext cx="4104294" cy="3367554"/>
            <a:chOff x="0" y="0"/>
            <a:chExt cx="812800" cy="698500"/>
          </a:xfrm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322A6965-4B4D-5270-C76E-99CA4D8D1A2D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39" name="TextBox 13">
              <a:extLst>
                <a:ext uri="{FF2B5EF4-FFF2-40B4-BE49-F238E27FC236}">
                  <a16:creationId xmlns:a16="http://schemas.microsoft.com/office/drawing/2014/main" id="{2744549B-366C-F71C-8E4C-75CE73181907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7">
            <a:extLst>
              <a:ext uri="{FF2B5EF4-FFF2-40B4-BE49-F238E27FC236}">
                <a16:creationId xmlns:a16="http://schemas.microsoft.com/office/drawing/2014/main" id="{81188EEA-BD60-A3BA-D684-4E86036F4DD7}"/>
              </a:ext>
            </a:extLst>
          </p:cNvPr>
          <p:cNvGrpSpPr/>
          <p:nvPr/>
        </p:nvGrpSpPr>
        <p:grpSpPr>
          <a:xfrm>
            <a:off x="1919789" y="14760268"/>
            <a:ext cx="30104864" cy="2583266"/>
            <a:chOff x="0" y="0"/>
            <a:chExt cx="2161091" cy="533778"/>
          </a:xfrm>
        </p:grpSpPr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82FB40BE-8087-1536-E32C-51D8495004E5}"/>
                </a:ext>
              </a:extLst>
            </p:cNvPr>
            <p:cNvSpPr/>
            <p:nvPr/>
          </p:nvSpPr>
          <p:spPr>
            <a:xfrm>
              <a:off x="0" y="0"/>
              <a:ext cx="2161091" cy="533778"/>
            </a:xfrm>
            <a:custGeom>
              <a:avLst/>
              <a:gdLst/>
              <a:ahLst/>
              <a:cxnLst/>
              <a:rect l="l" t="t" r="r" b="b"/>
              <a:pathLst>
                <a:path w="2161091" h="533778">
                  <a:moveTo>
                    <a:pt x="13451" y="0"/>
                  </a:moveTo>
                  <a:lnTo>
                    <a:pt x="2147640" y="0"/>
                  </a:lnTo>
                  <a:cubicBezTo>
                    <a:pt x="2151207" y="0"/>
                    <a:pt x="2154629" y="1417"/>
                    <a:pt x="2157151" y="3940"/>
                  </a:cubicBezTo>
                  <a:cubicBezTo>
                    <a:pt x="2159674" y="6462"/>
                    <a:pt x="2161091" y="9883"/>
                    <a:pt x="2161091" y="13451"/>
                  </a:cubicBezTo>
                  <a:lnTo>
                    <a:pt x="2161091" y="520327"/>
                  </a:lnTo>
                  <a:cubicBezTo>
                    <a:pt x="2161091" y="527756"/>
                    <a:pt x="2155069" y="533778"/>
                    <a:pt x="2147640" y="533778"/>
                  </a:cubicBezTo>
                  <a:lnTo>
                    <a:pt x="13451" y="533778"/>
                  </a:lnTo>
                  <a:cubicBezTo>
                    <a:pt x="6022" y="533778"/>
                    <a:pt x="0" y="527756"/>
                    <a:pt x="0" y="520327"/>
                  </a:cubicBezTo>
                  <a:lnTo>
                    <a:pt x="0" y="13451"/>
                  </a:lnTo>
                  <a:cubicBezTo>
                    <a:pt x="0" y="6022"/>
                    <a:pt x="6022" y="0"/>
                    <a:pt x="13451" y="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  <p:sp>
          <p:nvSpPr>
            <p:cNvPr id="44" name="TextBox 9">
              <a:extLst>
                <a:ext uri="{FF2B5EF4-FFF2-40B4-BE49-F238E27FC236}">
                  <a16:creationId xmlns:a16="http://schemas.microsoft.com/office/drawing/2014/main" id="{56209E5A-8FDF-E071-C45E-6A82D5066B2C}"/>
                </a:ext>
              </a:extLst>
            </p:cNvPr>
            <p:cNvSpPr txBox="1"/>
            <p:nvPr/>
          </p:nvSpPr>
          <p:spPr>
            <a:xfrm>
              <a:off x="0" y="-19050"/>
              <a:ext cx="2161091" cy="5528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Szövegdoboz 40">
            <a:extLst>
              <a:ext uri="{FF2B5EF4-FFF2-40B4-BE49-F238E27FC236}">
                <a16:creationId xmlns:a16="http://schemas.microsoft.com/office/drawing/2014/main" id="{7CEB1A29-33E9-6024-AB06-9626F2D02257}"/>
              </a:ext>
            </a:extLst>
          </p:cNvPr>
          <p:cNvSpPr txBox="1"/>
          <p:nvPr/>
        </p:nvSpPr>
        <p:spPr>
          <a:xfrm>
            <a:off x="2470529" y="14977486"/>
            <a:ext cx="2918987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Óvoda és bölcsődefejlesztések (helyi közszolgáltatások javítása, jobb életminőség): 7.849.129.980</a:t>
            </a:r>
          </a:p>
        </p:txBody>
      </p:sp>
      <p:grpSp>
        <p:nvGrpSpPr>
          <p:cNvPr id="45" name="Group 11">
            <a:extLst>
              <a:ext uri="{FF2B5EF4-FFF2-40B4-BE49-F238E27FC236}">
                <a16:creationId xmlns:a16="http://schemas.microsoft.com/office/drawing/2014/main" id="{7EF49A3A-6C1F-3ED1-394E-7C9C87F1D428}"/>
              </a:ext>
            </a:extLst>
          </p:cNvPr>
          <p:cNvGrpSpPr/>
          <p:nvPr/>
        </p:nvGrpSpPr>
        <p:grpSpPr>
          <a:xfrm>
            <a:off x="30768889" y="14368124"/>
            <a:ext cx="4104294" cy="3367554"/>
            <a:chOff x="0" y="0"/>
            <a:chExt cx="812800" cy="698500"/>
          </a:xfrm>
        </p:grpSpPr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B0B24BBD-BBC2-EA15-E7B0-FD06356B7712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47" name="TextBox 13">
              <a:extLst>
                <a:ext uri="{FF2B5EF4-FFF2-40B4-BE49-F238E27FC236}">
                  <a16:creationId xmlns:a16="http://schemas.microsoft.com/office/drawing/2014/main" id="{7EAEAC4E-0EB8-0592-7B1A-8EC760CDC9F5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7">
            <a:extLst>
              <a:ext uri="{FF2B5EF4-FFF2-40B4-BE49-F238E27FC236}">
                <a16:creationId xmlns:a16="http://schemas.microsoft.com/office/drawing/2014/main" id="{66CDD8D0-6DAD-EB8A-E9C8-9FD78F545425}"/>
              </a:ext>
            </a:extLst>
          </p:cNvPr>
          <p:cNvGrpSpPr/>
          <p:nvPr/>
        </p:nvGrpSpPr>
        <p:grpSpPr>
          <a:xfrm>
            <a:off x="4399913" y="18410649"/>
            <a:ext cx="18498187" cy="2583266"/>
            <a:chOff x="0" y="0"/>
            <a:chExt cx="2161091" cy="533778"/>
          </a:xfrm>
        </p:grpSpPr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BA024688-97B3-C2FB-4EEE-54C5FFEF002A}"/>
                </a:ext>
              </a:extLst>
            </p:cNvPr>
            <p:cNvSpPr/>
            <p:nvPr/>
          </p:nvSpPr>
          <p:spPr>
            <a:xfrm>
              <a:off x="0" y="0"/>
              <a:ext cx="2161091" cy="533778"/>
            </a:xfrm>
            <a:custGeom>
              <a:avLst/>
              <a:gdLst/>
              <a:ahLst/>
              <a:cxnLst/>
              <a:rect l="l" t="t" r="r" b="b"/>
              <a:pathLst>
                <a:path w="2161091" h="533778">
                  <a:moveTo>
                    <a:pt x="13451" y="0"/>
                  </a:moveTo>
                  <a:lnTo>
                    <a:pt x="2147640" y="0"/>
                  </a:lnTo>
                  <a:cubicBezTo>
                    <a:pt x="2151207" y="0"/>
                    <a:pt x="2154629" y="1417"/>
                    <a:pt x="2157151" y="3940"/>
                  </a:cubicBezTo>
                  <a:cubicBezTo>
                    <a:pt x="2159674" y="6462"/>
                    <a:pt x="2161091" y="9883"/>
                    <a:pt x="2161091" y="13451"/>
                  </a:cubicBezTo>
                  <a:lnTo>
                    <a:pt x="2161091" y="520327"/>
                  </a:lnTo>
                  <a:cubicBezTo>
                    <a:pt x="2161091" y="527756"/>
                    <a:pt x="2155069" y="533778"/>
                    <a:pt x="2147640" y="533778"/>
                  </a:cubicBezTo>
                  <a:lnTo>
                    <a:pt x="13451" y="533778"/>
                  </a:lnTo>
                  <a:cubicBezTo>
                    <a:pt x="6022" y="533778"/>
                    <a:pt x="0" y="527756"/>
                    <a:pt x="0" y="520327"/>
                  </a:cubicBezTo>
                  <a:lnTo>
                    <a:pt x="0" y="13451"/>
                  </a:lnTo>
                  <a:cubicBezTo>
                    <a:pt x="0" y="6022"/>
                    <a:pt x="6022" y="0"/>
                    <a:pt x="13451" y="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  <p:sp>
          <p:nvSpPr>
            <p:cNvPr id="54" name="TextBox 9">
              <a:extLst>
                <a:ext uri="{FF2B5EF4-FFF2-40B4-BE49-F238E27FC236}">
                  <a16:creationId xmlns:a16="http://schemas.microsoft.com/office/drawing/2014/main" id="{E14DF291-39CA-F9D4-2E91-73ED29C8D1D6}"/>
                </a:ext>
              </a:extLst>
            </p:cNvPr>
            <p:cNvSpPr txBox="1"/>
            <p:nvPr/>
          </p:nvSpPr>
          <p:spPr>
            <a:xfrm>
              <a:off x="0" y="-19050"/>
              <a:ext cx="2161091" cy="5528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7">
            <a:extLst>
              <a:ext uri="{FF2B5EF4-FFF2-40B4-BE49-F238E27FC236}">
                <a16:creationId xmlns:a16="http://schemas.microsoft.com/office/drawing/2014/main" id="{515D3ABE-8461-A46A-BFF6-299BDF3201FC}"/>
              </a:ext>
            </a:extLst>
          </p:cNvPr>
          <p:cNvGrpSpPr/>
          <p:nvPr/>
        </p:nvGrpSpPr>
        <p:grpSpPr>
          <a:xfrm>
            <a:off x="1919788" y="22520949"/>
            <a:ext cx="33162155" cy="2583266"/>
            <a:chOff x="0" y="0"/>
            <a:chExt cx="2161091" cy="533778"/>
          </a:xfrm>
        </p:grpSpPr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02F51A58-0196-5871-E1F0-ACB3058B2483}"/>
                </a:ext>
              </a:extLst>
            </p:cNvPr>
            <p:cNvSpPr/>
            <p:nvPr/>
          </p:nvSpPr>
          <p:spPr>
            <a:xfrm>
              <a:off x="0" y="0"/>
              <a:ext cx="2161091" cy="533778"/>
            </a:xfrm>
            <a:custGeom>
              <a:avLst/>
              <a:gdLst/>
              <a:ahLst/>
              <a:cxnLst/>
              <a:rect l="l" t="t" r="r" b="b"/>
              <a:pathLst>
                <a:path w="2161091" h="533778">
                  <a:moveTo>
                    <a:pt x="13451" y="0"/>
                  </a:moveTo>
                  <a:lnTo>
                    <a:pt x="2147640" y="0"/>
                  </a:lnTo>
                  <a:cubicBezTo>
                    <a:pt x="2151207" y="0"/>
                    <a:pt x="2154629" y="1417"/>
                    <a:pt x="2157151" y="3940"/>
                  </a:cubicBezTo>
                  <a:cubicBezTo>
                    <a:pt x="2159674" y="6462"/>
                    <a:pt x="2161091" y="9883"/>
                    <a:pt x="2161091" y="13451"/>
                  </a:cubicBezTo>
                  <a:lnTo>
                    <a:pt x="2161091" y="520327"/>
                  </a:lnTo>
                  <a:cubicBezTo>
                    <a:pt x="2161091" y="527756"/>
                    <a:pt x="2155069" y="533778"/>
                    <a:pt x="2147640" y="533778"/>
                  </a:cubicBezTo>
                  <a:lnTo>
                    <a:pt x="13451" y="533778"/>
                  </a:lnTo>
                  <a:cubicBezTo>
                    <a:pt x="6022" y="533778"/>
                    <a:pt x="0" y="527756"/>
                    <a:pt x="0" y="520327"/>
                  </a:cubicBezTo>
                  <a:lnTo>
                    <a:pt x="0" y="13451"/>
                  </a:lnTo>
                  <a:cubicBezTo>
                    <a:pt x="0" y="6022"/>
                    <a:pt x="6022" y="0"/>
                    <a:pt x="13451" y="0"/>
                  </a:cubicBezTo>
                  <a:close/>
                </a:path>
              </a:pathLst>
            </a:custGeom>
            <a:solidFill>
              <a:srgbClr val="799A92"/>
            </a:solidFill>
          </p:spPr>
        </p:sp>
        <p:sp>
          <p:nvSpPr>
            <p:cNvPr id="57" name="TextBox 9">
              <a:extLst>
                <a:ext uri="{FF2B5EF4-FFF2-40B4-BE49-F238E27FC236}">
                  <a16:creationId xmlns:a16="http://schemas.microsoft.com/office/drawing/2014/main" id="{FF110C2A-8283-9635-8776-A7680FDD8EE4}"/>
                </a:ext>
              </a:extLst>
            </p:cNvPr>
            <p:cNvSpPr txBox="1"/>
            <p:nvPr/>
          </p:nvSpPr>
          <p:spPr>
            <a:xfrm>
              <a:off x="0" y="-19050"/>
              <a:ext cx="2161091" cy="5528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9" name="Szövegdoboz 48">
            <a:extLst>
              <a:ext uri="{FF2B5EF4-FFF2-40B4-BE49-F238E27FC236}">
                <a16:creationId xmlns:a16="http://schemas.microsoft.com/office/drawing/2014/main" id="{6108F203-4EED-289E-AD8C-2ADC74A4F290}"/>
              </a:ext>
            </a:extLst>
          </p:cNvPr>
          <p:cNvSpPr txBox="1"/>
          <p:nvPr/>
        </p:nvSpPr>
        <p:spPr>
          <a:xfrm>
            <a:off x="7002254" y="18741085"/>
            <a:ext cx="1543864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Zöldváros fejlesztések (jobb életminőség): </a:t>
            </a:r>
          </a:p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2.199.015.632 Ft</a:t>
            </a:r>
          </a:p>
        </p:txBody>
      </p:sp>
      <p:sp>
        <p:nvSpPr>
          <p:cNvPr id="60" name="TextBox 9">
            <a:extLst>
              <a:ext uri="{FF2B5EF4-FFF2-40B4-BE49-F238E27FC236}">
                <a16:creationId xmlns:a16="http://schemas.microsoft.com/office/drawing/2014/main" id="{4E321E25-328E-996C-9E58-D9A1E79D4339}"/>
              </a:ext>
            </a:extLst>
          </p:cNvPr>
          <p:cNvSpPr txBox="1"/>
          <p:nvPr/>
        </p:nvSpPr>
        <p:spPr>
          <a:xfrm>
            <a:off x="2165432" y="15275521"/>
            <a:ext cx="30104864" cy="2675460"/>
          </a:xfrm>
          <a:prstGeom prst="rect">
            <a:avLst/>
          </a:prstGeom>
        </p:spPr>
        <p:txBody>
          <a:bodyPr lIns="129033" tIns="129033" rIns="129033" bIns="129033" rtlCol="0" anchor="ctr"/>
          <a:lstStyle/>
          <a:p>
            <a:pPr algn="ctr">
              <a:lnSpc>
                <a:spcPts val="7262"/>
              </a:lnSpc>
            </a:pPr>
            <a:endParaRPr sz="19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Group 11">
            <a:extLst>
              <a:ext uri="{FF2B5EF4-FFF2-40B4-BE49-F238E27FC236}">
                <a16:creationId xmlns:a16="http://schemas.microsoft.com/office/drawing/2014/main" id="{CA058CC3-BF8A-030D-13CD-BCB0B800B8A0}"/>
              </a:ext>
            </a:extLst>
          </p:cNvPr>
          <p:cNvGrpSpPr/>
          <p:nvPr/>
        </p:nvGrpSpPr>
        <p:grpSpPr>
          <a:xfrm>
            <a:off x="2608778" y="18216556"/>
            <a:ext cx="4104294" cy="3367554"/>
            <a:chOff x="0" y="0"/>
            <a:chExt cx="812800" cy="698500"/>
          </a:xfrm>
        </p:grpSpPr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3FBD48AD-7675-62FD-F333-E3DC97A1BFBB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63" name="TextBox 13">
              <a:extLst>
                <a:ext uri="{FF2B5EF4-FFF2-40B4-BE49-F238E27FC236}">
                  <a16:creationId xmlns:a16="http://schemas.microsoft.com/office/drawing/2014/main" id="{6F0E1A8A-82A1-AB18-FCB9-973ADCCB6D82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11">
            <a:extLst>
              <a:ext uri="{FF2B5EF4-FFF2-40B4-BE49-F238E27FC236}">
                <a16:creationId xmlns:a16="http://schemas.microsoft.com/office/drawing/2014/main" id="{A6B98247-F961-9D39-D69F-47DDFCEDECE4}"/>
              </a:ext>
            </a:extLst>
          </p:cNvPr>
          <p:cNvGrpSpPr/>
          <p:nvPr/>
        </p:nvGrpSpPr>
        <p:grpSpPr>
          <a:xfrm>
            <a:off x="33490022" y="22128805"/>
            <a:ext cx="4104294" cy="3367554"/>
            <a:chOff x="0" y="0"/>
            <a:chExt cx="812800" cy="698500"/>
          </a:xfrm>
        </p:grpSpPr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B559D9F8-ABE2-398E-5540-5A5976D1ED64}"/>
                </a:ext>
              </a:extLst>
            </p:cNvPr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FFFF"/>
            </a:solidFill>
            <a:ln w="161925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66" name="TextBox 13">
              <a:extLst>
                <a:ext uri="{FF2B5EF4-FFF2-40B4-BE49-F238E27FC236}">
                  <a16:creationId xmlns:a16="http://schemas.microsoft.com/office/drawing/2014/main" id="{1CB8D19E-6175-E73E-266C-66DAB19A8102}"/>
                </a:ext>
              </a:extLst>
            </p:cNvPr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19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Szövegdoboz 67">
            <a:extLst>
              <a:ext uri="{FF2B5EF4-FFF2-40B4-BE49-F238E27FC236}">
                <a16:creationId xmlns:a16="http://schemas.microsoft.com/office/drawing/2014/main" id="{66820A7B-6196-9559-DF40-A4B96121CAFF}"/>
              </a:ext>
            </a:extLst>
          </p:cNvPr>
          <p:cNvSpPr txBox="1"/>
          <p:nvPr/>
        </p:nvSpPr>
        <p:spPr>
          <a:xfrm>
            <a:off x="2380014" y="22731328"/>
            <a:ext cx="320206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Egészségügyi és szociális alapellátások (helyi közszolgáltatások javítása, jobb életminőség) : </a:t>
            </a:r>
          </a:p>
          <a:p>
            <a:r>
              <a:rPr lang="hu-HU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1.204.975.307 Ft</a:t>
            </a:r>
          </a:p>
        </p:txBody>
      </p:sp>
      <p:sp>
        <p:nvSpPr>
          <p:cNvPr id="69" name="Freeform 12">
            <a:extLst>
              <a:ext uri="{FF2B5EF4-FFF2-40B4-BE49-F238E27FC236}">
                <a16:creationId xmlns:a16="http://schemas.microsoft.com/office/drawing/2014/main" id="{9B44D800-8449-D21E-7CAE-96487B072AEF}"/>
              </a:ext>
            </a:extLst>
          </p:cNvPr>
          <p:cNvSpPr/>
          <p:nvPr/>
        </p:nvSpPr>
        <p:spPr>
          <a:xfrm>
            <a:off x="18405880" y="7458055"/>
            <a:ext cx="2181068" cy="2524490"/>
          </a:xfrm>
          <a:custGeom>
            <a:avLst/>
            <a:gdLst/>
            <a:ahLst/>
            <a:cxnLst/>
            <a:rect l="l" t="t" r="r" b="b"/>
            <a:pathLst>
              <a:path w="775043" h="868174">
                <a:moveTo>
                  <a:pt x="0" y="0"/>
                </a:moveTo>
                <a:lnTo>
                  <a:pt x="775043" y="0"/>
                </a:lnTo>
                <a:lnTo>
                  <a:pt x="775043" y="868174"/>
                </a:lnTo>
                <a:lnTo>
                  <a:pt x="0" y="8681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780ABE81-CCD5-E90D-4491-17B342BFB8B6}"/>
              </a:ext>
            </a:extLst>
          </p:cNvPr>
          <p:cNvSpPr/>
          <p:nvPr/>
        </p:nvSpPr>
        <p:spPr>
          <a:xfrm>
            <a:off x="3043729" y="11648675"/>
            <a:ext cx="2799071" cy="1751099"/>
          </a:xfrm>
          <a:custGeom>
            <a:avLst/>
            <a:gdLst/>
            <a:ahLst/>
            <a:cxnLst/>
            <a:rect l="l" t="t" r="r" b="b"/>
            <a:pathLst>
              <a:path w="2799071" h="1751099">
                <a:moveTo>
                  <a:pt x="0" y="0"/>
                </a:moveTo>
                <a:lnTo>
                  <a:pt x="2799071" y="0"/>
                </a:lnTo>
                <a:lnTo>
                  <a:pt x="2799071" y="1751099"/>
                </a:lnTo>
                <a:lnTo>
                  <a:pt x="0" y="17510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9925E6F-78F3-4D0F-4B99-D9A13E162991}"/>
              </a:ext>
            </a:extLst>
          </p:cNvPr>
          <p:cNvSpPr/>
          <p:nvPr/>
        </p:nvSpPr>
        <p:spPr>
          <a:xfrm>
            <a:off x="34296016" y="22286196"/>
            <a:ext cx="2621352" cy="2815905"/>
          </a:xfrm>
          <a:custGeom>
            <a:avLst/>
            <a:gdLst/>
            <a:ahLst/>
            <a:cxnLst/>
            <a:rect l="l" t="t" r="r" b="b"/>
            <a:pathLst>
              <a:path w="2621352" h="2815905">
                <a:moveTo>
                  <a:pt x="0" y="0"/>
                </a:moveTo>
                <a:lnTo>
                  <a:pt x="2621351" y="0"/>
                </a:lnTo>
                <a:lnTo>
                  <a:pt x="2621351" y="2815905"/>
                </a:lnTo>
                <a:lnTo>
                  <a:pt x="0" y="281590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570CDA49-6EFE-8218-FC73-91F84A2BFAC3}"/>
              </a:ext>
            </a:extLst>
          </p:cNvPr>
          <p:cNvSpPr/>
          <p:nvPr/>
        </p:nvSpPr>
        <p:spPr>
          <a:xfrm>
            <a:off x="3109744" y="18462974"/>
            <a:ext cx="2974138" cy="2938507"/>
          </a:xfrm>
          <a:custGeom>
            <a:avLst/>
            <a:gdLst/>
            <a:ahLst/>
            <a:cxnLst/>
            <a:rect l="l" t="t" r="r" b="b"/>
            <a:pathLst>
              <a:path w="3584523" h="3354192">
                <a:moveTo>
                  <a:pt x="0" y="0"/>
                </a:moveTo>
                <a:lnTo>
                  <a:pt x="3584523" y="0"/>
                </a:lnTo>
                <a:lnTo>
                  <a:pt x="3584523" y="3354192"/>
                </a:lnTo>
                <a:lnTo>
                  <a:pt x="0" y="335419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5" name="Freeform 3">
            <a:extLst>
              <a:ext uri="{FF2B5EF4-FFF2-40B4-BE49-F238E27FC236}">
                <a16:creationId xmlns:a16="http://schemas.microsoft.com/office/drawing/2014/main" id="{97A1C3A5-5F3F-D6BF-3310-D13FF12F2672}"/>
              </a:ext>
            </a:extLst>
          </p:cNvPr>
          <p:cNvSpPr/>
          <p:nvPr/>
        </p:nvSpPr>
        <p:spPr>
          <a:xfrm>
            <a:off x="31660400" y="14628687"/>
            <a:ext cx="2287134" cy="2370879"/>
          </a:xfrm>
          <a:custGeom>
            <a:avLst/>
            <a:gdLst/>
            <a:ahLst/>
            <a:cxnLst/>
            <a:rect l="l" t="t" r="r" b="b"/>
            <a:pathLst>
              <a:path w="4262034" h="4114800">
                <a:moveTo>
                  <a:pt x="0" y="0"/>
                </a:moveTo>
                <a:lnTo>
                  <a:pt x="4262034" y="0"/>
                </a:lnTo>
                <a:lnTo>
                  <a:pt x="426203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 2">
            <a:extLst>
              <a:ext uri="{FF2B5EF4-FFF2-40B4-BE49-F238E27FC236}">
                <a16:creationId xmlns:a16="http://schemas.microsoft.com/office/drawing/2014/main" id="{A910706D-660A-7AFD-5001-6AEA41CE34FA}"/>
              </a:ext>
            </a:extLst>
          </p:cNvPr>
          <p:cNvSpPr/>
          <p:nvPr/>
        </p:nvSpPr>
        <p:spPr>
          <a:xfrm flipH="1" flipV="1">
            <a:off x="0" y="39354"/>
            <a:ext cx="46451838" cy="2612915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24148597" y="5852831"/>
            <a:ext cx="9988624" cy="6008455"/>
            <a:chOff x="0" y="0"/>
            <a:chExt cx="812800" cy="12599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4148593" y="6492413"/>
            <a:ext cx="9988625" cy="2598818"/>
            <a:chOff x="0" y="-350969"/>
            <a:chExt cx="812800" cy="269471"/>
          </a:xfrm>
        </p:grpSpPr>
        <p:sp>
          <p:nvSpPr>
            <p:cNvPr id="10" name="Freeform 10"/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540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TOP-6.7.1-16-TB1-2017-00001</a:t>
              </a:r>
              <a:endParaRPr lang="en-US" sz="5585" dirty="0">
                <a:solidFill>
                  <a:schemeClr val="bg1"/>
                </a:solidFill>
                <a:latin typeface="Arial" panose="020B0604020202020204" pitchFamily="34" charset="0"/>
                <a:ea typeface="Montserrat Classic"/>
                <a:cs typeface="Arial" panose="020B0604020202020204" pitchFamily="34" charset="0"/>
                <a:sym typeface="Montserrat Classic"/>
              </a:endParaRP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1441375" y="1618981"/>
            <a:ext cx="27701531" cy="44319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hu-HU" sz="9600" b="1" cap="all" dirty="0">
                <a:latin typeface="Arial" panose="020B0604020202020204" pitchFamily="34" charset="0"/>
                <a:cs typeface="Arial" panose="020B0604020202020204" pitchFamily="34" charset="0"/>
              </a:rPr>
              <a:t>Esélyteremtő beavatkozások Komárom-Esztergom vármegyében, 2014-2020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4379734" y="9411238"/>
            <a:ext cx="952634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VI-os telep leromlott területeinek rehabilitációja</a:t>
            </a:r>
          </a:p>
        </p:txBody>
      </p:sp>
      <p:grpSp>
        <p:nvGrpSpPr>
          <p:cNvPr id="47" name="Group 6">
            <a:extLst>
              <a:ext uri="{FF2B5EF4-FFF2-40B4-BE49-F238E27FC236}">
                <a16:creationId xmlns:a16="http://schemas.microsoft.com/office/drawing/2014/main" id="{7CA7EEF2-7DAC-8B3D-E0D1-D43CF327F337}"/>
              </a:ext>
            </a:extLst>
          </p:cNvPr>
          <p:cNvGrpSpPr/>
          <p:nvPr/>
        </p:nvGrpSpPr>
        <p:grpSpPr>
          <a:xfrm>
            <a:off x="24027215" y="12427130"/>
            <a:ext cx="9988624" cy="6008455"/>
            <a:chOff x="0" y="0"/>
            <a:chExt cx="812800" cy="1259993"/>
          </a:xfrm>
        </p:grpSpPr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C44A0B08-0C05-8272-886C-F9AAC15E33DA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49" name="TextBox 8">
              <a:extLst>
                <a:ext uri="{FF2B5EF4-FFF2-40B4-BE49-F238E27FC236}">
                  <a16:creationId xmlns:a16="http://schemas.microsoft.com/office/drawing/2014/main" id="{61EAB6A4-CB48-6442-2AFA-C51395A890FF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9">
            <a:extLst>
              <a:ext uri="{FF2B5EF4-FFF2-40B4-BE49-F238E27FC236}">
                <a16:creationId xmlns:a16="http://schemas.microsoft.com/office/drawing/2014/main" id="{67D736E4-CB99-6783-248E-5BC4013F70FA}"/>
              </a:ext>
            </a:extLst>
          </p:cNvPr>
          <p:cNvGrpSpPr/>
          <p:nvPr/>
        </p:nvGrpSpPr>
        <p:grpSpPr>
          <a:xfrm>
            <a:off x="24027211" y="13066712"/>
            <a:ext cx="9988625" cy="2598818"/>
            <a:chOff x="0" y="-350969"/>
            <a:chExt cx="812800" cy="269471"/>
          </a:xfrm>
        </p:grpSpPr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29FB7FFD-F6B3-0F51-0170-B45DDEE2166D}"/>
                </a:ext>
              </a:extLst>
            </p:cNvPr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52" name="TextBox 11">
              <a:extLst>
                <a:ext uri="{FF2B5EF4-FFF2-40B4-BE49-F238E27FC236}">
                  <a16:creationId xmlns:a16="http://schemas.microsoft.com/office/drawing/2014/main" id="{C7EA1D58-15CB-B5B3-FA42-601065DE8A8D}"/>
                </a:ext>
              </a:extLst>
            </p:cNvPr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5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TOP-6.8.2-15-TB1-2016-00001</a:t>
              </a:r>
            </a:p>
          </p:txBody>
        </p:sp>
      </p:grpSp>
      <p:sp>
        <p:nvSpPr>
          <p:cNvPr id="53" name="TextBox 31">
            <a:extLst>
              <a:ext uri="{FF2B5EF4-FFF2-40B4-BE49-F238E27FC236}">
                <a16:creationId xmlns:a16="http://schemas.microsoft.com/office/drawing/2014/main" id="{61C39B95-A60F-0170-5AF6-E059B6C39720}"/>
              </a:ext>
            </a:extLst>
          </p:cNvPr>
          <p:cNvSpPr txBox="1"/>
          <p:nvPr/>
        </p:nvSpPr>
        <p:spPr>
          <a:xfrm>
            <a:off x="24258352" y="15985537"/>
            <a:ext cx="952634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Tatabányai Foglalkoztatási Paktum</a:t>
            </a:r>
          </a:p>
        </p:txBody>
      </p:sp>
      <p:grpSp>
        <p:nvGrpSpPr>
          <p:cNvPr id="54" name="Group 6">
            <a:extLst>
              <a:ext uri="{FF2B5EF4-FFF2-40B4-BE49-F238E27FC236}">
                <a16:creationId xmlns:a16="http://schemas.microsoft.com/office/drawing/2014/main" id="{748A96F1-3BD7-22E0-AB70-C7283DCF97FB}"/>
              </a:ext>
            </a:extLst>
          </p:cNvPr>
          <p:cNvGrpSpPr/>
          <p:nvPr/>
        </p:nvGrpSpPr>
        <p:grpSpPr>
          <a:xfrm>
            <a:off x="23917455" y="19199488"/>
            <a:ext cx="9988624" cy="6008455"/>
            <a:chOff x="0" y="0"/>
            <a:chExt cx="812800" cy="1259993"/>
          </a:xfrm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4CE2B385-1BF0-12E6-CA50-38C14A3A951D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56" name="TextBox 8">
              <a:extLst>
                <a:ext uri="{FF2B5EF4-FFF2-40B4-BE49-F238E27FC236}">
                  <a16:creationId xmlns:a16="http://schemas.microsoft.com/office/drawing/2014/main" id="{9D2BD7D0-6319-F4C1-44E9-165588A16546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9">
            <a:extLst>
              <a:ext uri="{FF2B5EF4-FFF2-40B4-BE49-F238E27FC236}">
                <a16:creationId xmlns:a16="http://schemas.microsoft.com/office/drawing/2014/main" id="{278D071C-0C91-8AC2-2F8F-6D1F196BDC93}"/>
              </a:ext>
            </a:extLst>
          </p:cNvPr>
          <p:cNvGrpSpPr/>
          <p:nvPr/>
        </p:nvGrpSpPr>
        <p:grpSpPr>
          <a:xfrm>
            <a:off x="23917451" y="19839070"/>
            <a:ext cx="9988625" cy="2598818"/>
            <a:chOff x="0" y="-350969"/>
            <a:chExt cx="812800" cy="269471"/>
          </a:xfrm>
        </p:grpSpPr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24881EE6-71D9-A61A-80D3-A9EC0FD31213}"/>
                </a:ext>
              </a:extLst>
            </p:cNvPr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59" name="TextBox 11">
              <a:extLst>
                <a:ext uri="{FF2B5EF4-FFF2-40B4-BE49-F238E27FC236}">
                  <a16:creationId xmlns:a16="http://schemas.microsoft.com/office/drawing/2014/main" id="{AA5E94B9-4F25-3450-7697-E61318D6E9CF}"/>
                </a:ext>
              </a:extLst>
            </p:cNvPr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6000" u="none" strike="noStrike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TOP-6.8.2-16-TB1-2018-00001</a:t>
              </a:r>
              <a:endParaRPr lang="en-US" sz="5585" dirty="0">
                <a:solidFill>
                  <a:schemeClr val="bg1"/>
                </a:solidFill>
                <a:latin typeface="Arial" panose="020B0604020202020204" pitchFamily="34" charset="0"/>
                <a:ea typeface="Montserrat Classic"/>
                <a:cs typeface="Arial" panose="020B0604020202020204" pitchFamily="34" charset="0"/>
                <a:sym typeface="Montserrat Classic"/>
              </a:endParaRPr>
            </a:p>
          </p:txBody>
        </p:sp>
      </p:grpSp>
      <p:sp>
        <p:nvSpPr>
          <p:cNvPr id="60" name="TextBox 31">
            <a:extLst>
              <a:ext uri="{FF2B5EF4-FFF2-40B4-BE49-F238E27FC236}">
                <a16:creationId xmlns:a16="http://schemas.microsoft.com/office/drawing/2014/main" id="{CCCC6AE2-9A18-1F8B-833D-EAC923D7A3CC}"/>
              </a:ext>
            </a:extLst>
          </p:cNvPr>
          <p:cNvSpPr txBox="1"/>
          <p:nvPr/>
        </p:nvSpPr>
        <p:spPr>
          <a:xfrm>
            <a:off x="24148592" y="22757895"/>
            <a:ext cx="952634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Tatabányai Foglalkoztatási Paktum II.</a:t>
            </a:r>
          </a:p>
        </p:txBody>
      </p:sp>
      <p:grpSp>
        <p:nvGrpSpPr>
          <p:cNvPr id="61" name="Group 6">
            <a:extLst>
              <a:ext uri="{FF2B5EF4-FFF2-40B4-BE49-F238E27FC236}">
                <a16:creationId xmlns:a16="http://schemas.microsoft.com/office/drawing/2014/main" id="{859980AD-F941-3351-6D1B-E31736D97240}"/>
              </a:ext>
            </a:extLst>
          </p:cNvPr>
          <p:cNvGrpSpPr/>
          <p:nvPr/>
        </p:nvGrpSpPr>
        <p:grpSpPr>
          <a:xfrm>
            <a:off x="35320098" y="2155097"/>
            <a:ext cx="9988624" cy="6008455"/>
            <a:chOff x="0" y="0"/>
            <a:chExt cx="812800" cy="1259993"/>
          </a:xfrm>
        </p:grpSpPr>
        <p:sp>
          <p:nvSpPr>
            <p:cNvPr id="62" name="Freeform 7">
              <a:extLst>
                <a:ext uri="{FF2B5EF4-FFF2-40B4-BE49-F238E27FC236}">
                  <a16:creationId xmlns:a16="http://schemas.microsoft.com/office/drawing/2014/main" id="{952277E3-6A4A-218B-0ACA-E57FB56E3D10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63" name="TextBox 8">
              <a:extLst>
                <a:ext uri="{FF2B5EF4-FFF2-40B4-BE49-F238E27FC236}">
                  <a16:creationId xmlns:a16="http://schemas.microsoft.com/office/drawing/2014/main" id="{6DF7596F-E781-14B2-C702-608DEA51A321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Group 9">
            <a:extLst>
              <a:ext uri="{FF2B5EF4-FFF2-40B4-BE49-F238E27FC236}">
                <a16:creationId xmlns:a16="http://schemas.microsoft.com/office/drawing/2014/main" id="{80B84F17-3333-0A8A-8934-11DB4B7C999F}"/>
              </a:ext>
            </a:extLst>
          </p:cNvPr>
          <p:cNvGrpSpPr/>
          <p:nvPr/>
        </p:nvGrpSpPr>
        <p:grpSpPr>
          <a:xfrm>
            <a:off x="35320094" y="2794679"/>
            <a:ext cx="9988625" cy="2598818"/>
            <a:chOff x="0" y="-350969"/>
            <a:chExt cx="812800" cy="269471"/>
          </a:xfrm>
        </p:grpSpPr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58D1977F-F5B5-9BB0-C5A5-417D412AA4E8}"/>
                </a:ext>
              </a:extLst>
            </p:cNvPr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66" name="TextBox 11">
              <a:extLst>
                <a:ext uri="{FF2B5EF4-FFF2-40B4-BE49-F238E27FC236}">
                  <a16:creationId xmlns:a16="http://schemas.microsoft.com/office/drawing/2014/main" id="{BEFE35D4-CDF6-1BBD-A17D-9B4172EA2FD3}"/>
                </a:ext>
              </a:extLst>
            </p:cNvPr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l" fontAlgn="b"/>
              <a:r>
                <a:rPr lang="hu-HU" sz="5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TOP-6.9.1-15-TB1-2016-00001</a:t>
              </a:r>
            </a:p>
          </p:txBody>
        </p:sp>
      </p:grpSp>
      <p:sp>
        <p:nvSpPr>
          <p:cNvPr id="67" name="TextBox 31">
            <a:extLst>
              <a:ext uri="{FF2B5EF4-FFF2-40B4-BE49-F238E27FC236}">
                <a16:creationId xmlns:a16="http://schemas.microsoft.com/office/drawing/2014/main" id="{F05EB9F4-6166-6F3D-4E4F-3655F63A974B}"/>
              </a:ext>
            </a:extLst>
          </p:cNvPr>
          <p:cNvSpPr txBox="1"/>
          <p:nvPr/>
        </p:nvSpPr>
        <p:spPr>
          <a:xfrm>
            <a:off x="35551235" y="5713504"/>
            <a:ext cx="952634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Társadalmi együttműködés erősítése Tatabányán I. </a:t>
            </a:r>
          </a:p>
        </p:txBody>
      </p:sp>
      <p:grpSp>
        <p:nvGrpSpPr>
          <p:cNvPr id="68" name="Group 6">
            <a:extLst>
              <a:ext uri="{FF2B5EF4-FFF2-40B4-BE49-F238E27FC236}">
                <a16:creationId xmlns:a16="http://schemas.microsoft.com/office/drawing/2014/main" id="{B98E7D6C-4C9F-CAAB-204A-DD8344021130}"/>
              </a:ext>
            </a:extLst>
          </p:cNvPr>
          <p:cNvGrpSpPr/>
          <p:nvPr/>
        </p:nvGrpSpPr>
        <p:grpSpPr>
          <a:xfrm>
            <a:off x="35320095" y="9399981"/>
            <a:ext cx="9988624" cy="6008455"/>
            <a:chOff x="0" y="0"/>
            <a:chExt cx="812800" cy="1259993"/>
          </a:xfrm>
        </p:grpSpPr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E3314B31-DF8A-FAF8-EECA-233C8DE7FB0D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70" name="TextBox 8">
              <a:extLst>
                <a:ext uri="{FF2B5EF4-FFF2-40B4-BE49-F238E27FC236}">
                  <a16:creationId xmlns:a16="http://schemas.microsoft.com/office/drawing/2014/main" id="{D14D46E8-6D87-7D4C-7E3C-FB4B4DFACAD9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up 9">
            <a:extLst>
              <a:ext uri="{FF2B5EF4-FFF2-40B4-BE49-F238E27FC236}">
                <a16:creationId xmlns:a16="http://schemas.microsoft.com/office/drawing/2014/main" id="{60173998-2607-DA33-78A3-0B6CE53192C9}"/>
              </a:ext>
            </a:extLst>
          </p:cNvPr>
          <p:cNvGrpSpPr/>
          <p:nvPr/>
        </p:nvGrpSpPr>
        <p:grpSpPr>
          <a:xfrm>
            <a:off x="35320091" y="10039563"/>
            <a:ext cx="9988625" cy="2598818"/>
            <a:chOff x="0" y="-350969"/>
            <a:chExt cx="812800" cy="269471"/>
          </a:xfrm>
        </p:grpSpPr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C760D54A-EA10-C7B1-A60D-D36F0F974CE7}"/>
                </a:ext>
              </a:extLst>
            </p:cNvPr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73" name="TextBox 11">
              <a:extLst>
                <a:ext uri="{FF2B5EF4-FFF2-40B4-BE49-F238E27FC236}">
                  <a16:creationId xmlns:a16="http://schemas.microsoft.com/office/drawing/2014/main" id="{80815DFB-7444-BC23-D1A9-AD473A228A49}"/>
                </a:ext>
              </a:extLst>
            </p:cNvPr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5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TOP-6.9.1-16-TB1-2017-00001</a:t>
              </a:r>
              <a:endPara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Classic"/>
              </a:endParaRPr>
            </a:p>
          </p:txBody>
        </p:sp>
      </p:grpSp>
      <p:sp>
        <p:nvSpPr>
          <p:cNvPr id="74" name="TextBox 31">
            <a:extLst>
              <a:ext uri="{FF2B5EF4-FFF2-40B4-BE49-F238E27FC236}">
                <a16:creationId xmlns:a16="http://schemas.microsoft.com/office/drawing/2014/main" id="{0151F22D-0FBC-F8F7-14CA-059EF780400C}"/>
              </a:ext>
            </a:extLst>
          </p:cNvPr>
          <p:cNvSpPr txBox="1"/>
          <p:nvPr/>
        </p:nvSpPr>
        <p:spPr>
          <a:xfrm>
            <a:off x="35551232" y="12958388"/>
            <a:ext cx="952634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Társadalmi együttműködés erősítése Tatabányán II.</a:t>
            </a:r>
          </a:p>
        </p:txBody>
      </p:sp>
      <p:grpSp>
        <p:nvGrpSpPr>
          <p:cNvPr id="75" name="Group 6">
            <a:extLst>
              <a:ext uri="{FF2B5EF4-FFF2-40B4-BE49-F238E27FC236}">
                <a16:creationId xmlns:a16="http://schemas.microsoft.com/office/drawing/2014/main" id="{63E59D4D-E54F-5B4F-77D2-2989B84A9CCC}"/>
              </a:ext>
            </a:extLst>
          </p:cNvPr>
          <p:cNvGrpSpPr/>
          <p:nvPr/>
        </p:nvGrpSpPr>
        <p:grpSpPr>
          <a:xfrm>
            <a:off x="34634409" y="16685599"/>
            <a:ext cx="11377213" cy="6008455"/>
            <a:chOff x="0" y="0"/>
            <a:chExt cx="812800" cy="1259993"/>
          </a:xfrm>
        </p:grpSpPr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E97FBF63-FB3A-756F-3BB1-577F9EC7EA6C}"/>
                </a:ext>
              </a:extLst>
            </p:cNvPr>
            <p:cNvSpPr/>
            <p:nvPr/>
          </p:nvSpPr>
          <p:spPr>
            <a:xfrm>
              <a:off x="0" y="0"/>
              <a:ext cx="812800" cy="1259993"/>
            </a:xfrm>
            <a:custGeom>
              <a:avLst/>
              <a:gdLst/>
              <a:ahLst/>
              <a:cxnLst/>
              <a:rect l="l" t="t" r="r" b="b"/>
              <a:pathLst>
                <a:path w="812800" h="1259993">
                  <a:moveTo>
                    <a:pt x="50173" y="0"/>
                  </a:moveTo>
                  <a:lnTo>
                    <a:pt x="762627" y="0"/>
                  </a:lnTo>
                  <a:cubicBezTo>
                    <a:pt x="775934" y="0"/>
                    <a:pt x="788695" y="5286"/>
                    <a:pt x="798105" y="14695"/>
                  </a:cubicBezTo>
                  <a:cubicBezTo>
                    <a:pt x="807514" y="24105"/>
                    <a:pt x="812800" y="36866"/>
                    <a:pt x="812800" y="50173"/>
                  </a:cubicBezTo>
                  <a:lnTo>
                    <a:pt x="812800" y="1209820"/>
                  </a:lnTo>
                  <a:cubicBezTo>
                    <a:pt x="812800" y="1223127"/>
                    <a:pt x="807514" y="1235889"/>
                    <a:pt x="798105" y="1245298"/>
                  </a:cubicBezTo>
                  <a:cubicBezTo>
                    <a:pt x="788695" y="1254707"/>
                    <a:pt x="775934" y="1259993"/>
                    <a:pt x="762627" y="1259993"/>
                  </a:cubicBezTo>
                  <a:lnTo>
                    <a:pt x="50173" y="1259993"/>
                  </a:lnTo>
                  <a:cubicBezTo>
                    <a:pt x="36866" y="1259993"/>
                    <a:pt x="24105" y="1254707"/>
                    <a:pt x="14695" y="1245298"/>
                  </a:cubicBezTo>
                  <a:cubicBezTo>
                    <a:pt x="5286" y="1235889"/>
                    <a:pt x="0" y="1223127"/>
                    <a:pt x="0" y="1209820"/>
                  </a:cubicBezTo>
                  <a:lnTo>
                    <a:pt x="0" y="50173"/>
                  </a:lnTo>
                  <a:cubicBezTo>
                    <a:pt x="0" y="36866"/>
                    <a:pt x="5286" y="24105"/>
                    <a:pt x="14695" y="14695"/>
                  </a:cubicBezTo>
                  <a:cubicBezTo>
                    <a:pt x="24105" y="5286"/>
                    <a:pt x="36866" y="0"/>
                    <a:pt x="5017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487173"/>
              </a:solidFill>
              <a:prstDash val="solid"/>
              <a:miter/>
            </a:ln>
          </p:spPr>
        </p:sp>
        <p:sp>
          <p:nvSpPr>
            <p:cNvPr id="77" name="TextBox 8">
              <a:extLst>
                <a:ext uri="{FF2B5EF4-FFF2-40B4-BE49-F238E27FC236}">
                  <a16:creationId xmlns:a16="http://schemas.microsoft.com/office/drawing/2014/main" id="{DCDB5680-3A04-9E53-B4D1-FD97F743BBA2}"/>
                </a:ext>
              </a:extLst>
            </p:cNvPr>
            <p:cNvSpPr txBox="1"/>
            <p:nvPr/>
          </p:nvSpPr>
          <p:spPr>
            <a:xfrm>
              <a:off x="0" y="-19050"/>
              <a:ext cx="812800" cy="1279043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9">
            <a:extLst>
              <a:ext uri="{FF2B5EF4-FFF2-40B4-BE49-F238E27FC236}">
                <a16:creationId xmlns:a16="http://schemas.microsoft.com/office/drawing/2014/main" id="{A70518E4-858F-3E51-96D5-7867BEFB804F}"/>
              </a:ext>
            </a:extLst>
          </p:cNvPr>
          <p:cNvGrpSpPr/>
          <p:nvPr/>
        </p:nvGrpSpPr>
        <p:grpSpPr>
          <a:xfrm>
            <a:off x="34634404" y="17325181"/>
            <a:ext cx="11377217" cy="2598818"/>
            <a:chOff x="0" y="-350969"/>
            <a:chExt cx="812800" cy="269471"/>
          </a:xfrm>
        </p:grpSpPr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4A5B9108-16DB-45CC-87FB-2DEFB5DEB4E8}"/>
                </a:ext>
              </a:extLst>
            </p:cNvPr>
            <p:cNvSpPr/>
            <p:nvPr/>
          </p:nvSpPr>
          <p:spPr>
            <a:xfrm>
              <a:off x="0" y="-350969"/>
              <a:ext cx="812800" cy="269471"/>
            </a:xfrm>
            <a:custGeom>
              <a:avLst/>
              <a:gdLst/>
              <a:ahLst/>
              <a:cxnLst/>
              <a:rect l="l" t="t" r="r" b="b"/>
              <a:pathLst>
                <a:path w="812800" h="133695">
                  <a:moveTo>
                    <a:pt x="0" y="0"/>
                  </a:moveTo>
                  <a:lnTo>
                    <a:pt x="812800" y="0"/>
                  </a:lnTo>
                  <a:lnTo>
                    <a:pt x="812800" y="133695"/>
                  </a:lnTo>
                  <a:lnTo>
                    <a:pt x="0" y="133695"/>
                  </a:lnTo>
                  <a:close/>
                </a:path>
              </a:pathLst>
            </a:custGeom>
            <a:solidFill>
              <a:srgbClr val="487173"/>
            </a:solidFill>
          </p:spPr>
        </p:sp>
        <p:sp>
          <p:nvSpPr>
            <p:cNvPr id="80" name="TextBox 11">
              <a:extLst>
                <a:ext uri="{FF2B5EF4-FFF2-40B4-BE49-F238E27FC236}">
                  <a16:creationId xmlns:a16="http://schemas.microsoft.com/office/drawing/2014/main" id="{1A155F26-EDB1-BF5E-2400-EFDFA88326BD}"/>
                </a:ext>
              </a:extLst>
            </p:cNvPr>
            <p:cNvSpPr txBox="1"/>
            <p:nvPr/>
          </p:nvSpPr>
          <p:spPr>
            <a:xfrm>
              <a:off x="0" y="-284121"/>
              <a:ext cx="812800" cy="152745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r>
                <a:rPr lang="hu-HU" sz="5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TOP-7.1.1-16-H-ERFA-2019-00322</a:t>
              </a:r>
            </a:p>
          </p:txBody>
        </p:sp>
      </p:grpSp>
      <p:sp>
        <p:nvSpPr>
          <p:cNvPr id="81" name="TextBox 31">
            <a:extLst>
              <a:ext uri="{FF2B5EF4-FFF2-40B4-BE49-F238E27FC236}">
                <a16:creationId xmlns:a16="http://schemas.microsoft.com/office/drawing/2014/main" id="{8CB34652-8E56-2F80-655F-75354C88226F}"/>
              </a:ext>
            </a:extLst>
          </p:cNvPr>
          <p:cNvSpPr txBox="1"/>
          <p:nvPr/>
        </p:nvSpPr>
        <p:spPr>
          <a:xfrm>
            <a:off x="35073327" y="20099535"/>
            <a:ext cx="10938295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fontAlgn="b"/>
            <a:r>
              <a:rPr lang="hu-HU" sz="6000" dirty="0">
                <a:latin typeface="Arial" panose="020B0604020202020204" pitchFamily="34" charset="0"/>
                <a:cs typeface="Arial" panose="020B0604020202020204" pitchFamily="34" charset="0"/>
              </a:rPr>
              <a:t>Tatabánya közösségi házainak felújítása, fejlesztése</a:t>
            </a:r>
          </a:p>
        </p:txBody>
      </p:sp>
      <p:sp>
        <p:nvSpPr>
          <p:cNvPr id="83" name="Szövegdoboz 82">
            <a:extLst>
              <a:ext uri="{FF2B5EF4-FFF2-40B4-BE49-F238E27FC236}">
                <a16:creationId xmlns:a16="http://schemas.microsoft.com/office/drawing/2014/main" id="{FCF7EA26-9029-EF4F-9DF9-49920C9FD6FA}"/>
              </a:ext>
            </a:extLst>
          </p:cNvPr>
          <p:cNvSpPr txBox="1"/>
          <p:nvPr/>
        </p:nvSpPr>
        <p:spPr>
          <a:xfrm>
            <a:off x="1672521" y="6854055"/>
            <a:ext cx="20630721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hu-HU" sz="6600" b="1" cap="all" dirty="0">
                <a:latin typeface="Arial" panose="020B0604020202020204" pitchFamily="34" charset="0"/>
                <a:cs typeface="Arial" panose="020B0604020202020204" pitchFamily="34" charset="0"/>
              </a:rPr>
              <a:t>Tatabánya</a:t>
            </a:r>
          </a:p>
          <a:p>
            <a:pPr>
              <a:spcBef>
                <a:spcPts val="1200"/>
              </a:spcBef>
            </a:pPr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TOP támogatás (ERFA, ESZA): 16.212.416.711 Ft</a:t>
            </a:r>
          </a:p>
          <a:p>
            <a:pPr>
              <a:spcBef>
                <a:spcPts val="1200"/>
              </a:spcBef>
            </a:pPr>
            <a:r>
              <a:rPr lang="hu-HU" sz="6600" dirty="0">
                <a:latin typeface="Arial" panose="020B0604020202020204" pitchFamily="34" charset="0"/>
                <a:cs typeface="Arial" panose="020B0604020202020204" pitchFamily="34" charset="0"/>
              </a:rPr>
              <a:t>Többlettámogatás: 1.384.284.963 Ft</a:t>
            </a:r>
          </a:p>
          <a:p>
            <a:pPr>
              <a:spcBef>
                <a:spcPts val="1200"/>
              </a:spcBef>
            </a:pPr>
            <a:r>
              <a:rPr lang="hu-HU" sz="6600" b="1" dirty="0">
                <a:latin typeface="Arial" panose="020B0604020202020204" pitchFamily="34" charset="0"/>
                <a:cs typeface="Arial" panose="020B0604020202020204" pitchFamily="34" charset="0"/>
              </a:rPr>
              <a:t>Összesen: 17.596.701.674 Ft</a:t>
            </a:r>
          </a:p>
        </p:txBody>
      </p:sp>
      <p:sp>
        <p:nvSpPr>
          <p:cNvPr id="84" name="Nyíl: jobbra mutató 83">
            <a:extLst>
              <a:ext uri="{FF2B5EF4-FFF2-40B4-BE49-F238E27FC236}">
                <a16:creationId xmlns:a16="http://schemas.microsoft.com/office/drawing/2014/main" id="{0C04FD15-B351-6CC7-9B27-31B4101C6161}"/>
              </a:ext>
            </a:extLst>
          </p:cNvPr>
          <p:cNvSpPr/>
          <p:nvPr/>
        </p:nvSpPr>
        <p:spPr>
          <a:xfrm>
            <a:off x="2811183" y="9882211"/>
            <a:ext cx="18630900" cy="11007450"/>
          </a:xfrm>
          <a:prstGeom prst="rightArrow">
            <a:avLst>
              <a:gd name="adj1" fmla="val 50000"/>
              <a:gd name="adj2" fmla="val 40655"/>
            </a:avLst>
          </a:prstGeom>
          <a:solidFill>
            <a:srgbClr val="4871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81100"/>
            <a:r>
              <a:rPr lang="hu-HU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Ebből a felzárkóztatást közvetlenül segítő ESZA, ERFA tevékenységek</a:t>
            </a:r>
          </a:p>
        </p:txBody>
      </p:sp>
      <p:sp>
        <p:nvSpPr>
          <p:cNvPr id="86" name="Szövegdoboz 85">
            <a:extLst>
              <a:ext uri="{FF2B5EF4-FFF2-40B4-BE49-F238E27FC236}">
                <a16:creationId xmlns:a16="http://schemas.microsoft.com/office/drawing/2014/main" id="{0EE302D1-1B92-8CDE-5F5C-62EE984E345B}"/>
              </a:ext>
            </a:extLst>
          </p:cNvPr>
          <p:cNvSpPr txBox="1"/>
          <p:nvPr/>
        </p:nvSpPr>
        <p:spPr>
          <a:xfrm>
            <a:off x="2811183" y="21480622"/>
            <a:ext cx="1376231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8000" b="1" dirty="0">
                <a:solidFill>
                  <a:srgbClr val="799A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Összesen 1.927.071.583 Ft, </a:t>
            </a:r>
          </a:p>
          <a:p>
            <a:r>
              <a:rPr lang="hu-HU" sz="8000" b="1" dirty="0">
                <a:solidFill>
                  <a:srgbClr val="799A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 a forráskeret 10,9 %-a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764344">
            <a:off x="18858440" y="-2344133"/>
            <a:ext cx="2764842" cy="30248597"/>
            <a:chOff x="0" y="0"/>
            <a:chExt cx="286687" cy="313647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6687" cy="3136478"/>
            </a:xfrm>
            <a:custGeom>
              <a:avLst/>
              <a:gdLst/>
              <a:ahLst/>
              <a:cxnLst/>
              <a:rect l="l" t="t" r="r" b="b"/>
              <a:pathLst>
                <a:path w="286687" h="3136478">
                  <a:moveTo>
                    <a:pt x="0" y="0"/>
                  </a:moveTo>
                  <a:lnTo>
                    <a:pt x="286687" y="0"/>
                  </a:lnTo>
                  <a:lnTo>
                    <a:pt x="286687" y="3136478"/>
                  </a:lnTo>
                  <a:lnTo>
                    <a:pt x="0" y="3136478"/>
                  </a:lnTo>
                  <a:close/>
                </a:path>
              </a:pathLst>
            </a:custGeom>
            <a:gradFill rotWithShape="1">
              <a:gsLst>
                <a:gs pos="0">
                  <a:srgbClr val="696969">
                    <a:alpha val="41040"/>
                  </a:srgbClr>
                </a:gs>
                <a:gs pos="33333">
                  <a:srgbClr val="B4B4B4">
                    <a:alpha val="47025"/>
                  </a:srgbClr>
                </a:gs>
                <a:gs pos="66667">
                  <a:srgbClr val="EEEEEE">
                    <a:alpha val="40185"/>
                  </a:srgbClr>
                </a:gs>
                <a:gs pos="100000">
                  <a:srgbClr val="FBFBFB">
                    <a:alpha val="12540"/>
                  </a:srgbClr>
                </a:gs>
              </a:gsLst>
              <a:lin ang="0"/>
            </a:gra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286687" cy="3155528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  <a:spcBef>
                  <a:spcPct val="0"/>
                </a:spcBef>
              </a:pPr>
              <a:endParaRPr sz="23114"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-43387" y="2133"/>
            <a:ext cx="21807847" cy="26129159"/>
            <a:chOff x="0" y="0"/>
            <a:chExt cx="8585708" cy="10287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85708" cy="10286999"/>
            </a:xfrm>
            <a:custGeom>
              <a:avLst/>
              <a:gdLst/>
              <a:ahLst/>
              <a:cxnLst/>
              <a:rect l="l" t="t" r="r" b="b"/>
              <a:pathLst>
                <a:path w="8585708" h="10286999">
                  <a:moveTo>
                    <a:pt x="8585708" y="762"/>
                  </a:moveTo>
                  <a:cubicBezTo>
                    <a:pt x="8581644" y="20447"/>
                    <a:pt x="8577961" y="40132"/>
                    <a:pt x="8573515" y="59690"/>
                  </a:cubicBezTo>
                  <a:cubicBezTo>
                    <a:pt x="8478138" y="485521"/>
                    <a:pt x="8382634" y="911225"/>
                    <a:pt x="8287258" y="1337056"/>
                  </a:cubicBezTo>
                  <a:cubicBezTo>
                    <a:pt x="8146288" y="1966722"/>
                    <a:pt x="8005699" y="2596388"/>
                    <a:pt x="7864602" y="3225927"/>
                  </a:cubicBezTo>
                  <a:cubicBezTo>
                    <a:pt x="7691247" y="3999103"/>
                    <a:pt x="7517384" y="4772152"/>
                    <a:pt x="7344029" y="5545328"/>
                  </a:cubicBezTo>
                  <a:cubicBezTo>
                    <a:pt x="7194677" y="6211443"/>
                    <a:pt x="7045579" y="6877558"/>
                    <a:pt x="6896354" y="7543800"/>
                  </a:cubicBezTo>
                  <a:cubicBezTo>
                    <a:pt x="6765290" y="8129016"/>
                    <a:pt x="6634480" y="8714105"/>
                    <a:pt x="6503162" y="9299194"/>
                  </a:cubicBezTo>
                  <a:cubicBezTo>
                    <a:pt x="6429375" y="9628250"/>
                    <a:pt x="6354953" y="9957181"/>
                    <a:pt x="6280785" y="10286237"/>
                  </a:cubicBezTo>
                  <a:cubicBezTo>
                    <a:pt x="4199382" y="10286237"/>
                    <a:pt x="2118106" y="10286110"/>
                    <a:pt x="36830" y="10286999"/>
                  </a:cubicBezTo>
                  <a:cubicBezTo>
                    <a:pt x="6731" y="10286999"/>
                    <a:pt x="0" y="10280268"/>
                    <a:pt x="0" y="10250043"/>
                  </a:cubicBezTo>
                  <a:cubicBezTo>
                    <a:pt x="762" y="6845681"/>
                    <a:pt x="762" y="3441319"/>
                    <a:pt x="0" y="36957"/>
                  </a:cubicBezTo>
                  <a:cubicBezTo>
                    <a:pt x="0" y="6731"/>
                    <a:pt x="6731" y="0"/>
                    <a:pt x="36830" y="0"/>
                  </a:cubicBezTo>
                  <a:cubicBezTo>
                    <a:pt x="2886456" y="762"/>
                    <a:pt x="5736082" y="762"/>
                    <a:pt x="8585708" y="762"/>
                  </a:cubicBezTo>
                  <a:close/>
                </a:path>
              </a:pathLst>
            </a:custGeom>
            <a:blipFill>
              <a:blip r:embed="rId3"/>
              <a:stretch>
                <a:fillRect l="-20778" r="-48452"/>
              </a:stretch>
            </a:blipFill>
          </p:spPr>
        </p:sp>
      </p:grpSp>
      <p:grpSp>
        <p:nvGrpSpPr>
          <p:cNvPr id="7" name="Group 7"/>
          <p:cNvGrpSpPr/>
          <p:nvPr/>
        </p:nvGrpSpPr>
        <p:grpSpPr>
          <a:xfrm>
            <a:off x="15439364" y="8610600"/>
            <a:ext cx="30128235" cy="20079272"/>
            <a:chOff x="0" y="0"/>
            <a:chExt cx="2599595" cy="217902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99595" cy="2179021"/>
            </a:xfrm>
            <a:custGeom>
              <a:avLst/>
              <a:gdLst/>
              <a:ahLst/>
              <a:cxnLst/>
              <a:rect l="l" t="t" r="r" b="b"/>
              <a:pathLst>
                <a:path w="2599595" h="2179021">
                  <a:moveTo>
                    <a:pt x="20393" y="0"/>
                  </a:moveTo>
                  <a:lnTo>
                    <a:pt x="2579202" y="0"/>
                  </a:lnTo>
                  <a:cubicBezTo>
                    <a:pt x="2584610" y="0"/>
                    <a:pt x="2589798" y="2149"/>
                    <a:pt x="2593622" y="5973"/>
                  </a:cubicBezTo>
                  <a:cubicBezTo>
                    <a:pt x="2597447" y="9798"/>
                    <a:pt x="2599595" y="14985"/>
                    <a:pt x="2599595" y="20393"/>
                  </a:cubicBezTo>
                  <a:lnTo>
                    <a:pt x="2599595" y="2158628"/>
                  </a:lnTo>
                  <a:cubicBezTo>
                    <a:pt x="2599595" y="2164037"/>
                    <a:pt x="2597447" y="2169224"/>
                    <a:pt x="2593622" y="2173048"/>
                  </a:cubicBezTo>
                  <a:cubicBezTo>
                    <a:pt x="2589798" y="2176873"/>
                    <a:pt x="2584610" y="2179021"/>
                    <a:pt x="2579202" y="2179021"/>
                  </a:cubicBezTo>
                  <a:lnTo>
                    <a:pt x="20393" y="2179021"/>
                  </a:lnTo>
                  <a:cubicBezTo>
                    <a:pt x="14985" y="2179021"/>
                    <a:pt x="9798" y="2176873"/>
                    <a:pt x="5973" y="2173048"/>
                  </a:cubicBezTo>
                  <a:cubicBezTo>
                    <a:pt x="2149" y="2169224"/>
                    <a:pt x="0" y="2164037"/>
                    <a:pt x="0" y="2158628"/>
                  </a:cubicBezTo>
                  <a:lnTo>
                    <a:pt x="0" y="20393"/>
                  </a:lnTo>
                  <a:cubicBezTo>
                    <a:pt x="0" y="14985"/>
                    <a:pt x="2149" y="9798"/>
                    <a:pt x="5973" y="5973"/>
                  </a:cubicBezTo>
                  <a:cubicBezTo>
                    <a:pt x="9798" y="2149"/>
                    <a:pt x="14985" y="0"/>
                    <a:pt x="20393" y="0"/>
                  </a:cubicBezTo>
                  <a:close/>
                </a:path>
              </a:pathLst>
            </a:custGeom>
            <a:solidFill>
              <a:srgbClr val="FFFFFF">
                <a:alpha val="58824"/>
              </a:srgbClr>
            </a:solidFill>
            <a:ln w="38100" cap="rnd">
              <a:solidFill>
                <a:srgbClr val="000000">
                  <a:alpha val="58824"/>
                </a:srgbClr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599595" cy="2198071"/>
            </a:xfrm>
            <a:prstGeom prst="rect">
              <a:avLst/>
            </a:prstGeom>
          </p:spPr>
          <p:txBody>
            <a:bodyPr lIns="129033" tIns="129033" rIns="129033" bIns="129033" rtlCol="0" anchor="ctr"/>
            <a:lstStyle/>
            <a:p>
              <a:pPr algn="ctr">
                <a:lnSpc>
                  <a:spcPts val="7262"/>
                </a:lnSpc>
              </a:pPr>
              <a:endParaRPr sz="23114"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5439365" y="2716816"/>
            <a:ext cx="22061919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hu-HU" sz="9600" b="1" cap="all" dirty="0">
                <a:latin typeface="Arial Bold"/>
              </a:rPr>
              <a:t>Esélyteremtő beavatkozások Komárom-Esztergom vármegyében, 2021-2027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F479785D-5B83-2217-AB48-88B1C418D80E}"/>
              </a:ext>
            </a:extLst>
          </p:cNvPr>
          <p:cNvSpPr txBox="1"/>
          <p:nvPr/>
        </p:nvSpPr>
        <p:spPr>
          <a:xfrm>
            <a:off x="23741180" y="9998431"/>
            <a:ext cx="1412533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8800" b="1" dirty="0">
                <a:solidFill>
                  <a:srgbClr val="4871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Területi tervezés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9BC28F0D-9AAA-D72D-295B-EDBA580CD8B2}"/>
              </a:ext>
            </a:extLst>
          </p:cNvPr>
          <p:cNvSpPr txBox="1"/>
          <p:nvPr/>
        </p:nvSpPr>
        <p:spPr>
          <a:xfrm>
            <a:off x="16692231" y="12826059"/>
            <a:ext cx="27622500" cy="9310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</a:pPr>
            <a:r>
              <a:rPr lang="hu-HU" sz="7200" u="sng" dirty="0">
                <a:latin typeface="Arial" panose="020B0604020202020204" pitchFamily="34" charset="0"/>
                <a:cs typeface="Arial" panose="020B0604020202020204" pitchFamily="34" charset="0"/>
              </a:rPr>
              <a:t>Területfejlesztési koncepció 2030</a:t>
            </a:r>
          </a:p>
          <a:p>
            <a:pPr algn="ctr">
              <a:spcBef>
                <a:spcPts val="4200"/>
              </a:spcBef>
            </a:pPr>
            <a:r>
              <a:rPr lang="hu-HU" sz="7200" b="1" dirty="0">
                <a:latin typeface="Arial" panose="020B0604020202020204" pitchFamily="34" charset="0"/>
                <a:cs typeface="Arial" panose="020B0604020202020204" pitchFamily="34" charset="0"/>
              </a:rPr>
              <a:t>S4 specifikus cél</a:t>
            </a:r>
            <a:r>
              <a:rPr lang="hu-HU" sz="7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ctr">
              <a:spcBef>
                <a:spcPts val="1800"/>
              </a:spcBef>
            </a:pPr>
            <a:r>
              <a:rPr lang="hu-HU" sz="7200" dirty="0">
                <a:latin typeface="Arial" panose="020B0604020202020204" pitchFamily="34" charset="0"/>
                <a:cs typeface="Arial" panose="020B0604020202020204" pitchFamily="34" charset="0"/>
              </a:rPr>
              <a:t>„emberkincs óvása és erősítése-képzés-egészség-szociális gondoskodás”</a:t>
            </a:r>
          </a:p>
          <a:p>
            <a:pPr algn="ctr">
              <a:spcBef>
                <a:spcPts val="1800"/>
              </a:spcBef>
            </a:pPr>
            <a:endParaRPr lang="hu-HU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1800"/>
              </a:spcBef>
            </a:pPr>
            <a:r>
              <a:rPr lang="hu-HU" sz="7200" b="1" dirty="0">
                <a:latin typeface="Arial" panose="020B0604020202020204" pitchFamily="34" charset="0"/>
                <a:cs typeface="Arial" panose="020B0604020202020204" pitchFamily="34" charset="0"/>
              </a:rPr>
              <a:t>H3 horizontális cél</a:t>
            </a:r>
            <a:r>
              <a:rPr lang="hu-HU" sz="7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ctr">
              <a:spcBef>
                <a:spcPts val="1800"/>
              </a:spcBef>
            </a:pPr>
            <a:r>
              <a:rPr lang="hu-HU" sz="7200" dirty="0">
                <a:latin typeface="Arial" panose="020B0604020202020204" pitchFamily="34" charset="0"/>
                <a:cs typeface="Arial" panose="020B0604020202020204" pitchFamily="34" charset="0"/>
              </a:rPr>
              <a:t>„hátrányos helyzetű társadalmi csoportok és térségek felzárkózása”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1983</TotalTime>
  <Words>1359</Words>
  <Application>Microsoft Office PowerPoint</Application>
  <PresentationFormat>Egyéni</PresentationFormat>
  <Paragraphs>237</Paragraphs>
  <Slides>17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10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8" baseType="lpstr">
      <vt:lpstr>Archivo Black</vt:lpstr>
      <vt:lpstr>Arial</vt:lpstr>
      <vt:lpstr>Arial Black</vt:lpstr>
      <vt:lpstr>Arial Bold</vt:lpstr>
      <vt:lpstr>Arial Regular</vt:lpstr>
      <vt:lpstr>Calibri</vt:lpstr>
      <vt:lpstr>Codec Pro ExtraBold</vt:lpstr>
      <vt:lpstr>Montserrat Classic Bold</vt:lpstr>
      <vt:lpstr>Montserrat Light</vt:lpstr>
      <vt:lpstr>Wingdings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coollab</dc:creator>
  <cp:lastModifiedBy>Videkf KEMOH</cp:lastModifiedBy>
  <cp:revision>116</cp:revision>
  <dcterms:created xsi:type="dcterms:W3CDTF">2021-02-22T15:24:10Z</dcterms:created>
  <dcterms:modified xsi:type="dcterms:W3CDTF">2024-09-11T13:27:18Z</dcterms:modified>
</cp:coreProperties>
</file>